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2" r:id="rId3"/>
  </p:sldMasterIdLst>
  <p:notesMasterIdLst>
    <p:notesMasterId r:id="rId31"/>
  </p:notesMasterIdLst>
  <p:sldIdLst>
    <p:sldId id="430" r:id="rId4"/>
    <p:sldId id="394" r:id="rId5"/>
    <p:sldId id="260" r:id="rId6"/>
    <p:sldId id="451" r:id="rId7"/>
    <p:sldId id="378" r:id="rId8"/>
    <p:sldId id="361" r:id="rId9"/>
    <p:sldId id="409" r:id="rId10"/>
    <p:sldId id="410" r:id="rId11"/>
    <p:sldId id="434" r:id="rId12"/>
    <p:sldId id="435" r:id="rId13"/>
    <p:sldId id="436" r:id="rId14"/>
    <p:sldId id="437" r:id="rId15"/>
    <p:sldId id="346" r:id="rId16"/>
    <p:sldId id="438" r:id="rId17"/>
    <p:sldId id="439" r:id="rId18"/>
    <p:sldId id="444" r:id="rId19"/>
    <p:sldId id="446" r:id="rId20"/>
    <p:sldId id="445" r:id="rId21"/>
    <p:sldId id="443" r:id="rId22"/>
    <p:sldId id="447" r:id="rId23"/>
    <p:sldId id="441" r:id="rId24"/>
    <p:sldId id="440" r:id="rId25"/>
    <p:sldId id="449" r:id="rId26"/>
    <p:sldId id="347" r:id="rId27"/>
    <p:sldId id="450" r:id="rId28"/>
    <p:sldId id="442"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32.svg"/><Relationship Id="rId2" Type="http://schemas.openxmlformats.org/officeDocument/2006/relationships/image" Target="../media/image38.svg"/><Relationship Id="rId16" Type="http://schemas.openxmlformats.org/officeDocument/2006/relationships/image" Target="../media/image48.svg"/><Relationship Id="rId1" Type="http://schemas.openxmlformats.org/officeDocument/2006/relationships/image" Target="../media/image37.png"/><Relationship Id="rId6" Type="http://schemas.openxmlformats.org/officeDocument/2006/relationships/image" Target="../media/image34.svg"/><Relationship Id="rId11" Type="http://schemas.openxmlformats.org/officeDocument/2006/relationships/image" Target="../media/image31.png"/><Relationship Id="rId5" Type="http://schemas.openxmlformats.org/officeDocument/2006/relationships/image" Target="../media/image33.png"/><Relationship Id="rId15" Type="http://schemas.openxmlformats.org/officeDocument/2006/relationships/image" Target="../media/image47.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32.svg"/><Relationship Id="rId2" Type="http://schemas.openxmlformats.org/officeDocument/2006/relationships/image" Target="../media/image38.svg"/><Relationship Id="rId16" Type="http://schemas.openxmlformats.org/officeDocument/2006/relationships/image" Target="../media/image48.svg"/><Relationship Id="rId1" Type="http://schemas.openxmlformats.org/officeDocument/2006/relationships/image" Target="../media/image37.png"/><Relationship Id="rId6" Type="http://schemas.openxmlformats.org/officeDocument/2006/relationships/image" Target="../media/image34.svg"/><Relationship Id="rId11" Type="http://schemas.openxmlformats.org/officeDocument/2006/relationships/image" Target="../media/image31.png"/><Relationship Id="rId5" Type="http://schemas.openxmlformats.org/officeDocument/2006/relationships/image" Target="../media/image33.png"/><Relationship Id="rId15" Type="http://schemas.openxmlformats.org/officeDocument/2006/relationships/image" Target="../media/image47.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8850FB-A1BF-4220-81F3-3DD4022F08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8224A9-ABAC-4EA0-ABBB-55D93050628F}">
      <dgm:prSet/>
      <dgm:spPr/>
      <dgm:t>
        <a:bodyPr/>
        <a:lstStyle/>
        <a:p>
          <a:pPr>
            <a:lnSpc>
              <a:spcPct val="100000"/>
            </a:lnSpc>
          </a:pPr>
          <a:r>
            <a:rPr lang="en-US"/>
            <a:t>Lack of resources</a:t>
          </a:r>
        </a:p>
      </dgm:t>
    </dgm:pt>
    <dgm:pt modelId="{5E895F48-C3B4-4BB2-A626-9BBC71153FCB}" type="parTrans" cxnId="{07AA81E6-84FF-45AD-AD0A-4F7950203B07}">
      <dgm:prSet/>
      <dgm:spPr/>
      <dgm:t>
        <a:bodyPr/>
        <a:lstStyle/>
        <a:p>
          <a:endParaRPr lang="en-US"/>
        </a:p>
      </dgm:t>
    </dgm:pt>
    <dgm:pt modelId="{FDF24DC2-64CF-446D-8117-0A35B9882EAD}" type="sibTrans" cxnId="{07AA81E6-84FF-45AD-AD0A-4F7950203B07}">
      <dgm:prSet/>
      <dgm:spPr/>
      <dgm:t>
        <a:bodyPr/>
        <a:lstStyle/>
        <a:p>
          <a:endParaRPr lang="en-US"/>
        </a:p>
      </dgm:t>
    </dgm:pt>
    <dgm:pt modelId="{17FA5203-0B0D-45C6-BE30-084BC52F085E}">
      <dgm:prSet/>
      <dgm:spPr/>
      <dgm:t>
        <a:bodyPr/>
        <a:lstStyle/>
        <a:p>
          <a:pPr>
            <a:lnSpc>
              <a:spcPct val="100000"/>
            </a:lnSpc>
          </a:pPr>
          <a:r>
            <a:rPr lang="en-US"/>
            <a:t>Rural stakeholders already have too many responsibilities</a:t>
          </a:r>
        </a:p>
      </dgm:t>
    </dgm:pt>
    <dgm:pt modelId="{879841A7-689B-45A0-B925-01F343AD4B3F}" type="parTrans" cxnId="{A3A0AF3F-5779-4B87-B81F-099D29718EE0}">
      <dgm:prSet/>
      <dgm:spPr/>
      <dgm:t>
        <a:bodyPr/>
        <a:lstStyle/>
        <a:p>
          <a:endParaRPr lang="en-US"/>
        </a:p>
      </dgm:t>
    </dgm:pt>
    <dgm:pt modelId="{2B0BF886-26F5-433B-BF2C-29785D736EF9}" type="sibTrans" cxnId="{A3A0AF3F-5779-4B87-B81F-099D29718EE0}">
      <dgm:prSet/>
      <dgm:spPr/>
      <dgm:t>
        <a:bodyPr/>
        <a:lstStyle/>
        <a:p>
          <a:endParaRPr lang="en-US"/>
        </a:p>
      </dgm:t>
    </dgm:pt>
    <dgm:pt modelId="{2A17FB02-3293-4BC1-9CCC-78158B1D668D}">
      <dgm:prSet/>
      <dgm:spPr/>
      <dgm:t>
        <a:bodyPr/>
        <a:lstStyle/>
        <a:p>
          <a:pPr>
            <a:lnSpc>
              <a:spcPct val="100000"/>
            </a:lnSpc>
          </a:pPr>
          <a:r>
            <a:rPr lang="en-US"/>
            <a:t>Lack of collaboration efforts</a:t>
          </a:r>
        </a:p>
      </dgm:t>
    </dgm:pt>
    <dgm:pt modelId="{66D21F98-655A-4A40-AFA5-0AA361D796D9}" type="parTrans" cxnId="{75F656FC-A20C-4B71-AE1C-9930537A31AD}">
      <dgm:prSet/>
      <dgm:spPr/>
      <dgm:t>
        <a:bodyPr/>
        <a:lstStyle/>
        <a:p>
          <a:endParaRPr lang="en-US"/>
        </a:p>
      </dgm:t>
    </dgm:pt>
    <dgm:pt modelId="{D53379B4-3D7C-4543-889D-BB16351BD9E4}" type="sibTrans" cxnId="{75F656FC-A20C-4B71-AE1C-9930537A31AD}">
      <dgm:prSet/>
      <dgm:spPr/>
      <dgm:t>
        <a:bodyPr/>
        <a:lstStyle/>
        <a:p>
          <a:endParaRPr lang="en-US"/>
        </a:p>
      </dgm:t>
    </dgm:pt>
    <dgm:pt modelId="{FE4F353F-742D-4F0B-B63E-52C7D8C6764D}">
      <dgm:prSet/>
      <dgm:spPr/>
      <dgm:t>
        <a:bodyPr/>
        <a:lstStyle/>
        <a:p>
          <a:pPr>
            <a:lnSpc>
              <a:spcPct val="100000"/>
            </a:lnSpc>
          </a:pPr>
          <a:r>
            <a:rPr lang="en-US"/>
            <a:t>Political factors</a:t>
          </a:r>
        </a:p>
      </dgm:t>
    </dgm:pt>
    <dgm:pt modelId="{3980E7F1-2E4F-4946-841D-5E6347A4D137}" type="parTrans" cxnId="{DE996B9B-945C-48B1-BE8F-940FF1911D0A}">
      <dgm:prSet/>
      <dgm:spPr/>
      <dgm:t>
        <a:bodyPr/>
        <a:lstStyle/>
        <a:p>
          <a:endParaRPr lang="en-US"/>
        </a:p>
      </dgm:t>
    </dgm:pt>
    <dgm:pt modelId="{83A7B049-4B63-4046-81F9-16116818392F}" type="sibTrans" cxnId="{DE996B9B-945C-48B1-BE8F-940FF1911D0A}">
      <dgm:prSet/>
      <dgm:spPr/>
      <dgm:t>
        <a:bodyPr/>
        <a:lstStyle/>
        <a:p>
          <a:endParaRPr lang="en-US"/>
        </a:p>
      </dgm:t>
    </dgm:pt>
    <dgm:pt modelId="{E1925A18-B1A3-499E-9920-5EFD98A10CF3}" type="pres">
      <dgm:prSet presAssocID="{F98850FB-A1BF-4220-81F3-3DD4022F0872}" presName="root" presStyleCnt="0">
        <dgm:presLayoutVars>
          <dgm:dir/>
          <dgm:resizeHandles val="exact"/>
        </dgm:presLayoutVars>
      </dgm:prSet>
      <dgm:spPr/>
    </dgm:pt>
    <dgm:pt modelId="{7AEC5E5D-BE3B-476B-869E-4257D7083770}" type="pres">
      <dgm:prSet presAssocID="{9E8224A9-ABAC-4EA0-ABBB-55D93050628F}" presName="compNode" presStyleCnt="0"/>
      <dgm:spPr/>
    </dgm:pt>
    <dgm:pt modelId="{5775B8A5-7C1F-4EC6-8B67-DF840B1189B4}" type="pres">
      <dgm:prSet presAssocID="{9E8224A9-ABAC-4EA0-ABBB-55D93050628F}" presName="bgRect" presStyleLbl="bgShp" presStyleIdx="0" presStyleCnt="4"/>
      <dgm:spPr/>
    </dgm:pt>
    <dgm:pt modelId="{3FAE30E9-818F-4E9C-9D82-E59841C75066}" type="pres">
      <dgm:prSet presAssocID="{9E8224A9-ABAC-4EA0-ABBB-55D9305062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DB3335D0-6104-40C9-AB83-85A57D563D6A}" type="pres">
      <dgm:prSet presAssocID="{9E8224A9-ABAC-4EA0-ABBB-55D93050628F}" presName="spaceRect" presStyleCnt="0"/>
      <dgm:spPr/>
    </dgm:pt>
    <dgm:pt modelId="{F652E0FD-7471-46D7-9CE5-F366C5A536CB}" type="pres">
      <dgm:prSet presAssocID="{9E8224A9-ABAC-4EA0-ABBB-55D93050628F}" presName="parTx" presStyleLbl="revTx" presStyleIdx="0" presStyleCnt="4">
        <dgm:presLayoutVars>
          <dgm:chMax val="0"/>
          <dgm:chPref val="0"/>
        </dgm:presLayoutVars>
      </dgm:prSet>
      <dgm:spPr/>
    </dgm:pt>
    <dgm:pt modelId="{BB03D400-115C-496F-BFC4-F509DE0CF521}" type="pres">
      <dgm:prSet presAssocID="{FDF24DC2-64CF-446D-8117-0A35B9882EAD}" presName="sibTrans" presStyleCnt="0"/>
      <dgm:spPr/>
    </dgm:pt>
    <dgm:pt modelId="{67678C7B-38C1-4F49-8AF0-BBD29E965449}" type="pres">
      <dgm:prSet presAssocID="{17FA5203-0B0D-45C6-BE30-084BC52F085E}" presName="compNode" presStyleCnt="0"/>
      <dgm:spPr/>
    </dgm:pt>
    <dgm:pt modelId="{E0044FCF-B9CB-464C-8C4F-EF0FEB9498BF}" type="pres">
      <dgm:prSet presAssocID="{17FA5203-0B0D-45C6-BE30-084BC52F085E}" presName="bgRect" presStyleLbl="bgShp" presStyleIdx="1" presStyleCnt="4"/>
      <dgm:spPr/>
    </dgm:pt>
    <dgm:pt modelId="{4CA696E0-DCE2-407A-9813-4C161945CEF2}" type="pres">
      <dgm:prSet presAssocID="{17FA5203-0B0D-45C6-BE30-084BC52F08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8CE52579-A899-4AE3-8052-C97E94F6F55A}" type="pres">
      <dgm:prSet presAssocID="{17FA5203-0B0D-45C6-BE30-084BC52F085E}" presName="spaceRect" presStyleCnt="0"/>
      <dgm:spPr/>
    </dgm:pt>
    <dgm:pt modelId="{E5BD0A85-1139-43EF-9F70-6C93FB22DEDE}" type="pres">
      <dgm:prSet presAssocID="{17FA5203-0B0D-45C6-BE30-084BC52F085E}" presName="parTx" presStyleLbl="revTx" presStyleIdx="1" presStyleCnt="4">
        <dgm:presLayoutVars>
          <dgm:chMax val="0"/>
          <dgm:chPref val="0"/>
        </dgm:presLayoutVars>
      </dgm:prSet>
      <dgm:spPr/>
    </dgm:pt>
    <dgm:pt modelId="{3545AAC0-A1F4-41D2-9388-BCDA538B13CC}" type="pres">
      <dgm:prSet presAssocID="{2B0BF886-26F5-433B-BF2C-29785D736EF9}" presName="sibTrans" presStyleCnt="0"/>
      <dgm:spPr/>
    </dgm:pt>
    <dgm:pt modelId="{061273A2-9211-47C1-BF2D-7B3968295EB3}" type="pres">
      <dgm:prSet presAssocID="{2A17FB02-3293-4BC1-9CCC-78158B1D668D}" presName="compNode" presStyleCnt="0"/>
      <dgm:spPr/>
    </dgm:pt>
    <dgm:pt modelId="{98BAAA29-C955-4353-A551-5CA698876C3C}" type="pres">
      <dgm:prSet presAssocID="{2A17FB02-3293-4BC1-9CCC-78158B1D668D}" presName="bgRect" presStyleLbl="bgShp" presStyleIdx="2" presStyleCnt="4"/>
      <dgm:spPr/>
    </dgm:pt>
    <dgm:pt modelId="{B9C4ED59-07C3-445D-8269-8F9277832E0F}" type="pres">
      <dgm:prSet presAssocID="{2A17FB02-3293-4BC1-9CCC-78158B1D66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548D4C78-C73E-4A7B-AB1C-83E7761A9FEA}" type="pres">
      <dgm:prSet presAssocID="{2A17FB02-3293-4BC1-9CCC-78158B1D668D}" presName="spaceRect" presStyleCnt="0"/>
      <dgm:spPr/>
    </dgm:pt>
    <dgm:pt modelId="{DE9C4D8E-254F-4EDD-91A7-CDF49A81D54D}" type="pres">
      <dgm:prSet presAssocID="{2A17FB02-3293-4BC1-9CCC-78158B1D668D}" presName="parTx" presStyleLbl="revTx" presStyleIdx="2" presStyleCnt="4">
        <dgm:presLayoutVars>
          <dgm:chMax val="0"/>
          <dgm:chPref val="0"/>
        </dgm:presLayoutVars>
      </dgm:prSet>
      <dgm:spPr/>
    </dgm:pt>
    <dgm:pt modelId="{D00B5F79-6E25-4427-B532-1597E278F935}" type="pres">
      <dgm:prSet presAssocID="{D53379B4-3D7C-4543-889D-BB16351BD9E4}" presName="sibTrans" presStyleCnt="0"/>
      <dgm:spPr/>
    </dgm:pt>
    <dgm:pt modelId="{0C197A8B-BB10-48FE-A43D-1F1B2E3D1A2B}" type="pres">
      <dgm:prSet presAssocID="{FE4F353F-742D-4F0B-B63E-52C7D8C6764D}" presName="compNode" presStyleCnt="0"/>
      <dgm:spPr/>
    </dgm:pt>
    <dgm:pt modelId="{25E6C2B4-14F5-40A8-BC89-AA500F572304}" type="pres">
      <dgm:prSet presAssocID="{FE4F353F-742D-4F0B-B63E-52C7D8C6764D}" presName="bgRect" presStyleLbl="bgShp" presStyleIdx="3" presStyleCnt="4"/>
      <dgm:spPr/>
    </dgm:pt>
    <dgm:pt modelId="{1203828A-8753-46F3-B550-88D1899FCEE3}" type="pres">
      <dgm:prSet presAssocID="{FE4F353F-742D-4F0B-B63E-52C7D8C676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3CC561B2-2C25-4C9F-B761-9191D99A7A48}" type="pres">
      <dgm:prSet presAssocID="{FE4F353F-742D-4F0B-B63E-52C7D8C6764D}" presName="spaceRect" presStyleCnt="0"/>
      <dgm:spPr/>
    </dgm:pt>
    <dgm:pt modelId="{743F0AEA-15B1-4051-90F7-B992419AEB56}" type="pres">
      <dgm:prSet presAssocID="{FE4F353F-742D-4F0B-B63E-52C7D8C6764D}" presName="parTx" presStyleLbl="revTx" presStyleIdx="3" presStyleCnt="4">
        <dgm:presLayoutVars>
          <dgm:chMax val="0"/>
          <dgm:chPref val="0"/>
        </dgm:presLayoutVars>
      </dgm:prSet>
      <dgm:spPr/>
    </dgm:pt>
  </dgm:ptLst>
  <dgm:cxnLst>
    <dgm:cxn modelId="{A3A0AF3F-5779-4B87-B81F-099D29718EE0}" srcId="{F98850FB-A1BF-4220-81F3-3DD4022F0872}" destId="{17FA5203-0B0D-45C6-BE30-084BC52F085E}" srcOrd="1" destOrd="0" parTransId="{879841A7-689B-45A0-B925-01F343AD4B3F}" sibTransId="{2B0BF886-26F5-433B-BF2C-29785D736EF9}"/>
    <dgm:cxn modelId="{AF767060-5C9E-4EB7-ABD9-7461CD1D2ECC}" type="presOf" srcId="{F98850FB-A1BF-4220-81F3-3DD4022F0872}" destId="{E1925A18-B1A3-499E-9920-5EFD98A10CF3}" srcOrd="0" destOrd="0" presId="urn:microsoft.com/office/officeart/2018/2/layout/IconVerticalSolidList"/>
    <dgm:cxn modelId="{4C524665-4C66-494D-A093-BFFB7ADA9EFA}" type="presOf" srcId="{9E8224A9-ABAC-4EA0-ABBB-55D93050628F}" destId="{F652E0FD-7471-46D7-9CE5-F366C5A536CB}" srcOrd="0" destOrd="0" presId="urn:microsoft.com/office/officeart/2018/2/layout/IconVerticalSolidList"/>
    <dgm:cxn modelId="{BC5ED173-DAE5-4B83-8D6A-8FC0492B95F6}" type="presOf" srcId="{2A17FB02-3293-4BC1-9CCC-78158B1D668D}" destId="{DE9C4D8E-254F-4EDD-91A7-CDF49A81D54D}" srcOrd="0" destOrd="0" presId="urn:microsoft.com/office/officeart/2018/2/layout/IconVerticalSolidList"/>
    <dgm:cxn modelId="{10A84187-4641-4D0C-B45F-0B7CA97F679C}" type="presOf" srcId="{FE4F353F-742D-4F0B-B63E-52C7D8C6764D}" destId="{743F0AEA-15B1-4051-90F7-B992419AEB56}" srcOrd="0" destOrd="0" presId="urn:microsoft.com/office/officeart/2018/2/layout/IconVerticalSolidList"/>
    <dgm:cxn modelId="{DE996B9B-945C-48B1-BE8F-940FF1911D0A}" srcId="{F98850FB-A1BF-4220-81F3-3DD4022F0872}" destId="{FE4F353F-742D-4F0B-B63E-52C7D8C6764D}" srcOrd="3" destOrd="0" parTransId="{3980E7F1-2E4F-4946-841D-5E6347A4D137}" sibTransId="{83A7B049-4B63-4046-81F9-16116818392F}"/>
    <dgm:cxn modelId="{07AA81E6-84FF-45AD-AD0A-4F7950203B07}" srcId="{F98850FB-A1BF-4220-81F3-3DD4022F0872}" destId="{9E8224A9-ABAC-4EA0-ABBB-55D93050628F}" srcOrd="0" destOrd="0" parTransId="{5E895F48-C3B4-4BB2-A626-9BBC71153FCB}" sibTransId="{FDF24DC2-64CF-446D-8117-0A35B9882EAD}"/>
    <dgm:cxn modelId="{77440CFC-EC21-40D7-A55B-5BFB1B1D92C3}" type="presOf" srcId="{17FA5203-0B0D-45C6-BE30-084BC52F085E}" destId="{E5BD0A85-1139-43EF-9F70-6C93FB22DEDE}" srcOrd="0" destOrd="0" presId="urn:microsoft.com/office/officeart/2018/2/layout/IconVerticalSolidList"/>
    <dgm:cxn modelId="{75F656FC-A20C-4B71-AE1C-9930537A31AD}" srcId="{F98850FB-A1BF-4220-81F3-3DD4022F0872}" destId="{2A17FB02-3293-4BC1-9CCC-78158B1D668D}" srcOrd="2" destOrd="0" parTransId="{66D21F98-655A-4A40-AFA5-0AA361D796D9}" sibTransId="{D53379B4-3D7C-4543-889D-BB16351BD9E4}"/>
    <dgm:cxn modelId="{B8DB64EA-6431-4596-95CB-9F836D24B0FA}" type="presParOf" srcId="{E1925A18-B1A3-499E-9920-5EFD98A10CF3}" destId="{7AEC5E5D-BE3B-476B-869E-4257D7083770}" srcOrd="0" destOrd="0" presId="urn:microsoft.com/office/officeart/2018/2/layout/IconVerticalSolidList"/>
    <dgm:cxn modelId="{215F8C77-8DBC-4D69-B80B-B8BCDEB461BE}" type="presParOf" srcId="{7AEC5E5D-BE3B-476B-869E-4257D7083770}" destId="{5775B8A5-7C1F-4EC6-8B67-DF840B1189B4}" srcOrd="0" destOrd="0" presId="urn:microsoft.com/office/officeart/2018/2/layout/IconVerticalSolidList"/>
    <dgm:cxn modelId="{CCFC99A9-A19B-4E6A-9432-A6CE69072F52}" type="presParOf" srcId="{7AEC5E5D-BE3B-476B-869E-4257D7083770}" destId="{3FAE30E9-818F-4E9C-9D82-E59841C75066}" srcOrd="1" destOrd="0" presId="urn:microsoft.com/office/officeart/2018/2/layout/IconVerticalSolidList"/>
    <dgm:cxn modelId="{CFD30F5A-05EC-4390-A31A-56E2379B7FEC}" type="presParOf" srcId="{7AEC5E5D-BE3B-476B-869E-4257D7083770}" destId="{DB3335D0-6104-40C9-AB83-85A57D563D6A}" srcOrd="2" destOrd="0" presId="urn:microsoft.com/office/officeart/2018/2/layout/IconVerticalSolidList"/>
    <dgm:cxn modelId="{540F8764-4B2C-44D2-952E-60D9B50DB851}" type="presParOf" srcId="{7AEC5E5D-BE3B-476B-869E-4257D7083770}" destId="{F652E0FD-7471-46D7-9CE5-F366C5A536CB}" srcOrd="3" destOrd="0" presId="urn:microsoft.com/office/officeart/2018/2/layout/IconVerticalSolidList"/>
    <dgm:cxn modelId="{0F6FA010-FF3A-47C0-AC26-B29746DA629C}" type="presParOf" srcId="{E1925A18-B1A3-499E-9920-5EFD98A10CF3}" destId="{BB03D400-115C-496F-BFC4-F509DE0CF521}" srcOrd="1" destOrd="0" presId="urn:microsoft.com/office/officeart/2018/2/layout/IconVerticalSolidList"/>
    <dgm:cxn modelId="{674409D4-42A0-4416-8129-2F4855B827D4}" type="presParOf" srcId="{E1925A18-B1A3-499E-9920-5EFD98A10CF3}" destId="{67678C7B-38C1-4F49-8AF0-BBD29E965449}" srcOrd="2" destOrd="0" presId="urn:microsoft.com/office/officeart/2018/2/layout/IconVerticalSolidList"/>
    <dgm:cxn modelId="{08A88575-44B0-4F3D-B356-A95485500D9D}" type="presParOf" srcId="{67678C7B-38C1-4F49-8AF0-BBD29E965449}" destId="{E0044FCF-B9CB-464C-8C4F-EF0FEB9498BF}" srcOrd="0" destOrd="0" presId="urn:microsoft.com/office/officeart/2018/2/layout/IconVerticalSolidList"/>
    <dgm:cxn modelId="{6E006A6F-5318-472A-BB77-C4F4CD8B51B4}" type="presParOf" srcId="{67678C7B-38C1-4F49-8AF0-BBD29E965449}" destId="{4CA696E0-DCE2-407A-9813-4C161945CEF2}" srcOrd="1" destOrd="0" presId="urn:microsoft.com/office/officeart/2018/2/layout/IconVerticalSolidList"/>
    <dgm:cxn modelId="{62114313-FC5E-4EC0-8ABB-B777023E5D9F}" type="presParOf" srcId="{67678C7B-38C1-4F49-8AF0-BBD29E965449}" destId="{8CE52579-A899-4AE3-8052-C97E94F6F55A}" srcOrd="2" destOrd="0" presId="urn:microsoft.com/office/officeart/2018/2/layout/IconVerticalSolidList"/>
    <dgm:cxn modelId="{221C5396-578C-4A11-9F1A-7A5378266FCC}" type="presParOf" srcId="{67678C7B-38C1-4F49-8AF0-BBD29E965449}" destId="{E5BD0A85-1139-43EF-9F70-6C93FB22DEDE}" srcOrd="3" destOrd="0" presId="urn:microsoft.com/office/officeart/2018/2/layout/IconVerticalSolidList"/>
    <dgm:cxn modelId="{A3A9A8D5-1752-42BA-8C85-17F8F784697D}" type="presParOf" srcId="{E1925A18-B1A3-499E-9920-5EFD98A10CF3}" destId="{3545AAC0-A1F4-41D2-9388-BCDA538B13CC}" srcOrd="3" destOrd="0" presId="urn:microsoft.com/office/officeart/2018/2/layout/IconVerticalSolidList"/>
    <dgm:cxn modelId="{75B31541-5378-4FFE-85F1-945DBFADDD9B}" type="presParOf" srcId="{E1925A18-B1A3-499E-9920-5EFD98A10CF3}" destId="{061273A2-9211-47C1-BF2D-7B3968295EB3}" srcOrd="4" destOrd="0" presId="urn:microsoft.com/office/officeart/2018/2/layout/IconVerticalSolidList"/>
    <dgm:cxn modelId="{3CB1B684-FED7-4B69-8086-2077DE3BE037}" type="presParOf" srcId="{061273A2-9211-47C1-BF2D-7B3968295EB3}" destId="{98BAAA29-C955-4353-A551-5CA698876C3C}" srcOrd="0" destOrd="0" presId="urn:microsoft.com/office/officeart/2018/2/layout/IconVerticalSolidList"/>
    <dgm:cxn modelId="{E887D707-E097-4DAA-88C0-C048717DA92A}" type="presParOf" srcId="{061273A2-9211-47C1-BF2D-7B3968295EB3}" destId="{B9C4ED59-07C3-445D-8269-8F9277832E0F}" srcOrd="1" destOrd="0" presId="urn:microsoft.com/office/officeart/2018/2/layout/IconVerticalSolidList"/>
    <dgm:cxn modelId="{C21AAA72-6254-45A3-B1BA-8AB78DCCA0C9}" type="presParOf" srcId="{061273A2-9211-47C1-BF2D-7B3968295EB3}" destId="{548D4C78-C73E-4A7B-AB1C-83E7761A9FEA}" srcOrd="2" destOrd="0" presId="urn:microsoft.com/office/officeart/2018/2/layout/IconVerticalSolidList"/>
    <dgm:cxn modelId="{19B0D80C-00B4-484E-B09B-AC14108701B2}" type="presParOf" srcId="{061273A2-9211-47C1-BF2D-7B3968295EB3}" destId="{DE9C4D8E-254F-4EDD-91A7-CDF49A81D54D}" srcOrd="3" destOrd="0" presId="urn:microsoft.com/office/officeart/2018/2/layout/IconVerticalSolidList"/>
    <dgm:cxn modelId="{E91666F5-81F7-4C75-8917-24B0F47C6B4D}" type="presParOf" srcId="{E1925A18-B1A3-499E-9920-5EFD98A10CF3}" destId="{D00B5F79-6E25-4427-B532-1597E278F935}" srcOrd="5" destOrd="0" presId="urn:microsoft.com/office/officeart/2018/2/layout/IconVerticalSolidList"/>
    <dgm:cxn modelId="{F23461ED-237C-48A2-A198-901AA7256272}" type="presParOf" srcId="{E1925A18-B1A3-499E-9920-5EFD98A10CF3}" destId="{0C197A8B-BB10-48FE-A43D-1F1B2E3D1A2B}" srcOrd="6" destOrd="0" presId="urn:microsoft.com/office/officeart/2018/2/layout/IconVerticalSolidList"/>
    <dgm:cxn modelId="{F97D10F3-B85A-4B17-B61E-99C0B5069D2F}" type="presParOf" srcId="{0C197A8B-BB10-48FE-A43D-1F1B2E3D1A2B}" destId="{25E6C2B4-14F5-40A8-BC89-AA500F572304}" srcOrd="0" destOrd="0" presId="urn:microsoft.com/office/officeart/2018/2/layout/IconVerticalSolidList"/>
    <dgm:cxn modelId="{63A2B2F7-EBA7-425C-99E3-0D03E8E2B37D}" type="presParOf" srcId="{0C197A8B-BB10-48FE-A43D-1F1B2E3D1A2B}" destId="{1203828A-8753-46F3-B550-88D1899FCEE3}" srcOrd="1" destOrd="0" presId="urn:microsoft.com/office/officeart/2018/2/layout/IconVerticalSolidList"/>
    <dgm:cxn modelId="{BD3DD839-BD81-4674-BA61-3DB484BDDDFA}" type="presParOf" srcId="{0C197A8B-BB10-48FE-A43D-1F1B2E3D1A2B}" destId="{3CC561B2-2C25-4C9F-B761-9191D99A7A48}" srcOrd="2" destOrd="0" presId="urn:microsoft.com/office/officeart/2018/2/layout/IconVerticalSolidList"/>
    <dgm:cxn modelId="{24A4D027-FD90-44D9-8806-F418798BABFE}" type="presParOf" srcId="{0C197A8B-BB10-48FE-A43D-1F1B2E3D1A2B}" destId="{743F0AEA-15B1-4051-90F7-B992419AEB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EF8A5-C77C-4894-AA3E-2F69B81588D7}" type="doc">
      <dgm:prSet loTypeId="urn:microsoft.com/office/officeart/2018/5/layout/IconCircleLabelList" loCatId="icon" qsTypeId="urn:microsoft.com/office/officeart/2005/8/quickstyle/simple4" qsCatId="simple" csTypeId="urn:microsoft.com/office/officeart/2005/8/colors/accent1_2" csCatId="accent1" phldr="1"/>
      <dgm:spPr/>
      <dgm:t>
        <a:bodyPr/>
        <a:lstStyle/>
        <a:p>
          <a:endParaRPr lang="en-US"/>
        </a:p>
      </dgm:t>
    </dgm:pt>
    <dgm:pt modelId="{6AD2F10D-B69B-4160-91F6-F518A7276F52}">
      <dgm:prSet/>
      <dgm:spPr/>
      <dgm:t>
        <a:bodyPr/>
        <a:lstStyle/>
        <a:p>
          <a:pPr>
            <a:lnSpc>
              <a:spcPct val="100000"/>
            </a:lnSpc>
            <a:defRPr cap="all"/>
          </a:pPr>
          <a:r>
            <a:rPr lang="en-US"/>
            <a:t>Recruitment and inclusion of rural representatives on the evaluation committee</a:t>
          </a:r>
        </a:p>
      </dgm:t>
    </dgm:pt>
    <dgm:pt modelId="{1C199FCC-8F7A-4EB6-889D-F401C1312D60}" type="parTrans" cxnId="{85794C0F-A57F-4F58-953B-3D5B628E34D2}">
      <dgm:prSet/>
      <dgm:spPr/>
      <dgm:t>
        <a:bodyPr/>
        <a:lstStyle/>
        <a:p>
          <a:endParaRPr lang="en-US"/>
        </a:p>
      </dgm:t>
    </dgm:pt>
    <dgm:pt modelId="{E9B0979A-D6B1-44A9-9CA4-6F26CAAA4AF0}" type="sibTrans" cxnId="{85794C0F-A57F-4F58-953B-3D5B628E34D2}">
      <dgm:prSet/>
      <dgm:spPr/>
      <dgm:t>
        <a:bodyPr/>
        <a:lstStyle/>
        <a:p>
          <a:endParaRPr lang="en-US"/>
        </a:p>
      </dgm:t>
    </dgm:pt>
    <dgm:pt modelId="{AACF08BF-D4FE-4AA1-8B6B-019F32E6A3D3}">
      <dgm:prSet/>
      <dgm:spPr/>
      <dgm:t>
        <a:bodyPr/>
        <a:lstStyle/>
        <a:p>
          <a:pPr>
            <a:lnSpc>
              <a:spcPct val="100000"/>
            </a:lnSpc>
            <a:defRPr cap="all"/>
          </a:pPr>
          <a:r>
            <a:rPr lang="en-US"/>
            <a:t>Evaluation focus group designated for rural participants</a:t>
          </a:r>
        </a:p>
      </dgm:t>
    </dgm:pt>
    <dgm:pt modelId="{3BCD133D-2271-4340-ADD6-11FDD588D85D}" type="parTrans" cxnId="{D92CDF1B-F8B7-4056-A589-CE5B4101ACB2}">
      <dgm:prSet/>
      <dgm:spPr/>
      <dgm:t>
        <a:bodyPr/>
        <a:lstStyle/>
        <a:p>
          <a:endParaRPr lang="en-US"/>
        </a:p>
      </dgm:t>
    </dgm:pt>
    <dgm:pt modelId="{1D2F7647-F21E-4CF5-97EE-A85EF629EA74}" type="sibTrans" cxnId="{D92CDF1B-F8B7-4056-A589-CE5B4101ACB2}">
      <dgm:prSet/>
      <dgm:spPr/>
      <dgm:t>
        <a:bodyPr/>
        <a:lstStyle/>
        <a:p>
          <a:endParaRPr lang="en-US"/>
        </a:p>
      </dgm:t>
    </dgm:pt>
    <dgm:pt modelId="{3B198882-1763-4033-85CB-353D82AA6AA5}">
      <dgm:prSet/>
      <dgm:spPr/>
      <dgm:t>
        <a:bodyPr/>
        <a:lstStyle/>
        <a:p>
          <a:pPr>
            <a:lnSpc>
              <a:spcPct val="100000"/>
            </a:lnSpc>
            <a:defRPr cap="all"/>
          </a:pPr>
          <a:r>
            <a:rPr lang="en-US"/>
            <a:t>Tribal partner involved with the evaluation</a:t>
          </a:r>
        </a:p>
      </dgm:t>
    </dgm:pt>
    <dgm:pt modelId="{27EF2954-5503-41EC-ADCC-DF6CBA754250}" type="parTrans" cxnId="{D25F8F85-60B9-4096-8F4D-5A13ECD856B6}">
      <dgm:prSet/>
      <dgm:spPr/>
      <dgm:t>
        <a:bodyPr/>
        <a:lstStyle/>
        <a:p>
          <a:endParaRPr lang="en-US"/>
        </a:p>
      </dgm:t>
    </dgm:pt>
    <dgm:pt modelId="{78F3BD6E-210F-4075-B039-9F51F3D23222}" type="sibTrans" cxnId="{D25F8F85-60B9-4096-8F4D-5A13ECD856B6}">
      <dgm:prSet/>
      <dgm:spPr/>
      <dgm:t>
        <a:bodyPr/>
        <a:lstStyle/>
        <a:p>
          <a:endParaRPr lang="en-US"/>
        </a:p>
      </dgm:t>
    </dgm:pt>
    <dgm:pt modelId="{2154515A-201E-4A30-BB36-DFE64549CCED}">
      <dgm:prSet/>
      <dgm:spPr/>
      <dgm:t>
        <a:bodyPr/>
        <a:lstStyle/>
        <a:p>
          <a:pPr>
            <a:lnSpc>
              <a:spcPct val="100000"/>
            </a:lnSpc>
            <a:defRPr cap="all"/>
          </a:pPr>
          <a:r>
            <a:rPr lang="en-US"/>
            <a:t>Rural stakeholders with implementation grants have their own evaluation process</a:t>
          </a:r>
        </a:p>
      </dgm:t>
    </dgm:pt>
    <dgm:pt modelId="{72757C05-341E-4A20-AC4D-DC7264D49911}" type="parTrans" cxnId="{B0466CF6-9CAB-44FF-BB4D-701EBF3DE343}">
      <dgm:prSet/>
      <dgm:spPr/>
      <dgm:t>
        <a:bodyPr/>
        <a:lstStyle/>
        <a:p>
          <a:endParaRPr lang="en-US"/>
        </a:p>
      </dgm:t>
    </dgm:pt>
    <dgm:pt modelId="{955C7D31-13B8-42B7-9B86-80C08FED72B2}" type="sibTrans" cxnId="{B0466CF6-9CAB-44FF-BB4D-701EBF3DE343}">
      <dgm:prSet/>
      <dgm:spPr/>
      <dgm:t>
        <a:bodyPr/>
        <a:lstStyle/>
        <a:p>
          <a:endParaRPr lang="en-US"/>
        </a:p>
      </dgm:t>
    </dgm:pt>
    <dgm:pt modelId="{D35F5D21-62BA-40B4-A5B7-02A4C83FE4FA}">
      <dgm:prSet/>
      <dgm:spPr/>
      <dgm:t>
        <a:bodyPr/>
        <a:lstStyle/>
        <a:p>
          <a:pPr>
            <a:lnSpc>
              <a:spcPct val="100000"/>
            </a:lnSpc>
            <a:defRPr cap="all"/>
          </a:pPr>
          <a:r>
            <a:rPr lang="en-US"/>
            <a:t>Cancer plan stakeholders were in and/or serve rural areas</a:t>
          </a:r>
        </a:p>
      </dgm:t>
    </dgm:pt>
    <dgm:pt modelId="{831318D0-18E3-4D79-8E2A-90EC34284A35}" type="parTrans" cxnId="{AA3DF8F7-A567-4C3C-A872-7167C8C09AF5}">
      <dgm:prSet/>
      <dgm:spPr/>
      <dgm:t>
        <a:bodyPr/>
        <a:lstStyle/>
        <a:p>
          <a:endParaRPr lang="en-US"/>
        </a:p>
      </dgm:t>
    </dgm:pt>
    <dgm:pt modelId="{4115E507-1E7B-4988-A13B-55C492CCBCBD}" type="sibTrans" cxnId="{AA3DF8F7-A567-4C3C-A872-7167C8C09AF5}">
      <dgm:prSet/>
      <dgm:spPr/>
      <dgm:t>
        <a:bodyPr/>
        <a:lstStyle/>
        <a:p>
          <a:endParaRPr lang="en-US"/>
        </a:p>
      </dgm:t>
    </dgm:pt>
    <dgm:pt modelId="{01284037-3CF1-419C-B3A3-E094F6905B50}">
      <dgm:prSet/>
      <dgm:spPr/>
      <dgm:t>
        <a:bodyPr/>
        <a:lstStyle/>
        <a:p>
          <a:pPr>
            <a:lnSpc>
              <a:spcPct val="100000"/>
            </a:lnSpc>
            <a:defRPr cap="all"/>
          </a:pPr>
          <a:r>
            <a:rPr lang="en-US"/>
            <a:t>The contracted evaluator came from a rural part of the state</a:t>
          </a:r>
        </a:p>
      </dgm:t>
    </dgm:pt>
    <dgm:pt modelId="{9044BDB2-440B-414D-9993-BB3A78E81254}" type="parTrans" cxnId="{2E95539A-DEB4-4967-A672-9490E7D152E8}">
      <dgm:prSet/>
      <dgm:spPr/>
      <dgm:t>
        <a:bodyPr/>
        <a:lstStyle/>
        <a:p>
          <a:endParaRPr lang="en-US"/>
        </a:p>
      </dgm:t>
    </dgm:pt>
    <dgm:pt modelId="{9C803E3B-16A3-4838-AA6C-37D5F4F62474}" type="sibTrans" cxnId="{2E95539A-DEB4-4967-A672-9490E7D152E8}">
      <dgm:prSet/>
      <dgm:spPr/>
      <dgm:t>
        <a:bodyPr/>
        <a:lstStyle/>
        <a:p>
          <a:endParaRPr lang="en-US"/>
        </a:p>
      </dgm:t>
    </dgm:pt>
    <dgm:pt modelId="{FBAF5968-1A33-4310-8DC6-5C101C586C84}">
      <dgm:prSet/>
      <dgm:spPr/>
      <dgm:t>
        <a:bodyPr/>
        <a:lstStyle/>
        <a:p>
          <a:pPr>
            <a:lnSpc>
              <a:spcPct val="100000"/>
            </a:lnSpc>
            <a:defRPr cap="all"/>
          </a:pPr>
          <a:r>
            <a:rPr lang="en-US"/>
            <a:t>State was mostly rural, so rural involvement was implicit</a:t>
          </a:r>
        </a:p>
      </dgm:t>
    </dgm:pt>
    <dgm:pt modelId="{BD1762CF-CE6E-493E-8DF3-13064E92A985}" type="parTrans" cxnId="{E2505614-BD42-4DD4-9718-7CEA55A8F628}">
      <dgm:prSet/>
      <dgm:spPr/>
      <dgm:t>
        <a:bodyPr/>
        <a:lstStyle/>
        <a:p>
          <a:endParaRPr lang="en-US"/>
        </a:p>
      </dgm:t>
    </dgm:pt>
    <dgm:pt modelId="{28A73219-6BE5-43DD-95C8-E78EFF893AAE}" type="sibTrans" cxnId="{E2505614-BD42-4DD4-9718-7CEA55A8F628}">
      <dgm:prSet/>
      <dgm:spPr/>
      <dgm:t>
        <a:bodyPr/>
        <a:lstStyle/>
        <a:p>
          <a:endParaRPr lang="en-US"/>
        </a:p>
      </dgm:t>
    </dgm:pt>
    <dgm:pt modelId="{43D57F52-BC56-46F9-99CF-B0939D78566B}">
      <dgm:prSet/>
      <dgm:spPr/>
      <dgm:t>
        <a:bodyPr/>
        <a:lstStyle/>
        <a:p>
          <a:pPr>
            <a:lnSpc>
              <a:spcPct val="100000"/>
            </a:lnSpc>
            <a:defRPr cap="all"/>
          </a:pPr>
          <a:r>
            <a:rPr lang="en-US"/>
            <a:t>Data from rural areas was included in summaries and analyses</a:t>
          </a:r>
        </a:p>
      </dgm:t>
    </dgm:pt>
    <dgm:pt modelId="{FC20C6E3-8667-47C5-8F19-DB4A6A819F8C}" type="parTrans" cxnId="{E5B53D5A-144D-410A-A8C6-AB566B4D38D3}">
      <dgm:prSet/>
      <dgm:spPr/>
      <dgm:t>
        <a:bodyPr/>
        <a:lstStyle/>
        <a:p>
          <a:endParaRPr lang="en-US"/>
        </a:p>
      </dgm:t>
    </dgm:pt>
    <dgm:pt modelId="{184B6218-D0E6-478B-BCDA-FC06CD5311E0}" type="sibTrans" cxnId="{E5B53D5A-144D-410A-A8C6-AB566B4D38D3}">
      <dgm:prSet/>
      <dgm:spPr/>
      <dgm:t>
        <a:bodyPr/>
        <a:lstStyle/>
        <a:p>
          <a:endParaRPr lang="en-US"/>
        </a:p>
      </dgm:t>
    </dgm:pt>
    <dgm:pt modelId="{A588053E-3FDB-4699-9484-DF906299C3CE}" type="pres">
      <dgm:prSet presAssocID="{C0EEF8A5-C77C-4894-AA3E-2F69B81588D7}" presName="root" presStyleCnt="0">
        <dgm:presLayoutVars>
          <dgm:dir/>
          <dgm:resizeHandles val="exact"/>
        </dgm:presLayoutVars>
      </dgm:prSet>
      <dgm:spPr/>
    </dgm:pt>
    <dgm:pt modelId="{606D612C-3DA1-4297-ACF8-4E3C458C7494}" type="pres">
      <dgm:prSet presAssocID="{6AD2F10D-B69B-4160-91F6-F518A7276F52}" presName="compNode" presStyleCnt="0"/>
      <dgm:spPr/>
    </dgm:pt>
    <dgm:pt modelId="{906AA0AB-AE50-4AF7-B946-0F12D54E4C01}" type="pres">
      <dgm:prSet presAssocID="{6AD2F10D-B69B-4160-91F6-F518A7276F52}" presName="iconBgRect" presStyleLbl="bgShp" presStyleIdx="0" presStyleCnt="8"/>
      <dgm:spPr/>
    </dgm:pt>
    <dgm:pt modelId="{598F5A72-A241-4BDB-896F-180D78CED784}" type="pres">
      <dgm:prSet presAssocID="{6AD2F10D-B69B-4160-91F6-F518A7276F5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B81A07E5-4028-4FE6-9246-BCC4B179A7F7}" type="pres">
      <dgm:prSet presAssocID="{6AD2F10D-B69B-4160-91F6-F518A7276F52}" presName="spaceRect" presStyleCnt="0"/>
      <dgm:spPr/>
    </dgm:pt>
    <dgm:pt modelId="{B7C231FE-2D96-45B0-9B80-F686832DF04D}" type="pres">
      <dgm:prSet presAssocID="{6AD2F10D-B69B-4160-91F6-F518A7276F52}" presName="textRect" presStyleLbl="revTx" presStyleIdx="0" presStyleCnt="8">
        <dgm:presLayoutVars>
          <dgm:chMax val="1"/>
          <dgm:chPref val="1"/>
        </dgm:presLayoutVars>
      </dgm:prSet>
      <dgm:spPr/>
    </dgm:pt>
    <dgm:pt modelId="{B56F7A83-5BB9-4450-8412-1085CE561798}" type="pres">
      <dgm:prSet presAssocID="{E9B0979A-D6B1-44A9-9CA4-6F26CAAA4AF0}" presName="sibTrans" presStyleCnt="0"/>
      <dgm:spPr/>
    </dgm:pt>
    <dgm:pt modelId="{F02C3DC7-FA4A-4954-8885-1D927F48FF42}" type="pres">
      <dgm:prSet presAssocID="{AACF08BF-D4FE-4AA1-8B6B-019F32E6A3D3}" presName="compNode" presStyleCnt="0"/>
      <dgm:spPr/>
    </dgm:pt>
    <dgm:pt modelId="{0210D809-9564-4160-B017-39F7EDC57368}" type="pres">
      <dgm:prSet presAssocID="{AACF08BF-D4FE-4AA1-8B6B-019F32E6A3D3}" presName="iconBgRect" presStyleLbl="bgShp" presStyleIdx="1" presStyleCnt="8"/>
      <dgm:spPr/>
    </dgm:pt>
    <dgm:pt modelId="{3FE48A8C-A3CB-4B06-A646-46DE8A1F2FE6}" type="pres">
      <dgm:prSet presAssocID="{AACF08BF-D4FE-4AA1-8B6B-019F32E6A3D3}"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B7647CD9-947F-4DC8-9839-05BCB8F62E73}" type="pres">
      <dgm:prSet presAssocID="{AACF08BF-D4FE-4AA1-8B6B-019F32E6A3D3}" presName="spaceRect" presStyleCnt="0"/>
      <dgm:spPr/>
    </dgm:pt>
    <dgm:pt modelId="{152BDD85-1E62-4ADF-8398-9C388BE53492}" type="pres">
      <dgm:prSet presAssocID="{AACF08BF-D4FE-4AA1-8B6B-019F32E6A3D3}" presName="textRect" presStyleLbl="revTx" presStyleIdx="1" presStyleCnt="8">
        <dgm:presLayoutVars>
          <dgm:chMax val="1"/>
          <dgm:chPref val="1"/>
        </dgm:presLayoutVars>
      </dgm:prSet>
      <dgm:spPr/>
    </dgm:pt>
    <dgm:pt modelId="{04368F8A-7300-4468-AEF1-712AC296B8EB}" type="pres">
      <dgm:prSet presAssocID="{1D2F7647-F21E-4CF5-97EE-A85EF629EA74}" presName="sibTrans" presStyleCnt="0"/>
      <dgm:spPr/>
    </dgm:pt>
    <dgm:pt modelId="{8173DE3F-30FD-420B-A827-2A098EC0E5EC}" type="pres">
      <dgm:prSet presAssocID="{3B198882-1763-4033-85CB-353D82AA6AA5}" presName="compNode" presStyleCnt="0"/>
      <dgm:spPr/>
    </dgm:pt>
    <dgm:pt modelId="{CA25AF0C-E6D8-42C1-BA9D-62CB4111483F}" type="pres">
      <dgm:prSet presAssocID="{3B198882-1763-4033-85CB-353D82AA6AA5}" presName="iconBgRect" presStyleLbl="bgShp" presStyleIdx="2" presStyleCnt="8"/>
      <dgm:spPr/>
    </dgm:pt>
    <dgm:pt modelId="{59C2A7C6-EF82-497B-AFE8-ED1E1DFCBD54}" type="pres">
      <dgm:prSet presAssocID="{3B198882-1763-4033-85CB-353D82AA6AA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B76C39D8-3E91-410E-8CEE-7A236B28E6E6}" type="pres">
      <dgm:prSet presAssocID="{3B198882-1763-4033-85CB-353D82AA6AA5}" presName="spaceRect" presStyleCnt="0"/>
      <dgm:spPr/>
    </dgm:pt>
    <dgm:pt modelId="{D671789C-339D-48A0-8DBA-E45A120ADFED}" type="pres">
      <dgm:prSet presAssocID="{3B198882-1763-4033-85CB-353D82AA6AA5}" presName="textRect" presStyleLbl="revTx" presStyleIdx="2" presStyleCnt="8">
        <dgm:presLayoutVars>
          <dgm:chMax val="1"/>
          <dgm:chPref val="1"/>
        </dgm:presLayoutVars>
      </dgm:prSet>
      <dgm:spPr/>
    </dgm:pt>
    <dgm:pt modelId="{5923C882-4F67-4846-9708-CB58931DC3B9}" type="pres">
      <dgm:prSet presAssocID="{78F3BD6E-210F-4075-B039-9F51F3D23222}" presName="sibTrans" presStyleCnt="0"/>
      <dgm:spPr/>
    </dgm:pt>
    <dgm:pt modelId="{D9094CF2-EA74-43DF-BE00-A1241CBA5BB8}" type="pres">
      <dgm:prSet presAssocID="{2154515A-201E-4A30-BB36-DFE64549CCED}" presName="compNode" presStyleCnt="0"/>
      <dgm:spPr/>
    </dgm:pt>
    <dgm:pt modelId="{4E053AB2-F49E-40D8-8DED-1137AA07D5E2}" type="pres">
      <dgm:prSet presAssocID="{2154515A-201E-4A30-BB36-DFE64549CCED}" presName="iconBgRect" presStyleLbl="bgShp" presStyleIdx="3" presStyleCnt="8"/>
      <dgm:spPr/>
    </dgm:pt>
    <dgm:pt modelId="{40C21641-7F48-4D13-B635-9CA40E085680}" type="pres">
      <dgm:prSet presAssocID="{2154515A-201E-4A30-BB36-DFE64549CCED}"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430C78E4-F110-4AA2-BFDF-4D36237DAD2D}" type="pres">
      <dgm:prSet presAssocID="{2154515A-201E-4A30-BB36-DFE64549CCED}" presName="spaceRect" presStyleCnt="0"/>
      <dgm:spPr/>
    </dgm:pt>
    <dgm:pt modelId="{1F29486F-865F-4300-90FC-493DED3339C5}" type="pres">
      <dgm:prSet presAssocID="{2154515A-201E-4A30-BB36-DFE64549CCED}" presName="textRect" presStyleLbl="revTx" presStyleIdx="3" presStyleCnt="8">
        <dgm:presLayoutVars>
          <dgm:chMax val="1"/>
          <dgm:chPref val="1"/>
        </dgm:presLayoutVars>
      </dgm:prSet>
      <dgm:spPr/>
    </dgm:pt>
    <dgm:pt modelId="{949CECCD-DA16-49AE-8D1B-F0CAD8228E84}" type="pres">
      <dgm:prSet presAssocID="{955C7D31-13B8-42B7-9B86-80C08FED72B2}" presName="sibTrans" presStyleCnt="0"/>
      <dgm:spPr/>
    </dgm:pt>
    <dgm:pt modelId="{43211B82-2406-46B5-8FC3-E31DBDAC30D0}" type="pres">
      <dgm:prSet presAssocID="{D35F5D21-62BA-40B4-A5B7-02A4C83FE4FA}" presName="compNode" presStyleCnt="0"/>
      <dgm:spPr/>
    </dgm:pt>
    <dgm:pt modelId="{C67C07A1-1327-4CF0-8678-103C36E06FD5}" type="pres">
      <dgm:prSet presAssocID="{D35F5D21-62BA-40B4-A5B7-02A4C83FE4FA}" presName="iconBgRect" presStyleLbl="bgShp" presStyleIdx="4" presStyleCnt="8"/>
      <dgm:spPr/>
    </dgm:pt>
    <dgm:pt modelId="{10CC3179-7BD3-41E7-BB2E-7700D14816CE}" type="pres">
      <dgm:prSet presAssocID="{D35F5D21-62BA-40B4-A5B7-02A4C83FE4FA}"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NA"/>
        </a:ext>
      </dgm:extLst>
    </dgm:pt>
    <dgm:pt modelId="{2D50AF8B-AE1F-497F-8D8B-C30A6F3BAF98}" type="pres">
      <dgm:prSet presAssocID="{D35F5D21-62BA-40B4-A5B7-02A4C83FE4FA}" presName="spaceRect" presStyleCnt="0"/>
      <dgm:spPr/>
    </dgm:pt>
    <dgm:pt modelId="{96A334A7-DD5F-4967-940B-B5930BB60D68}" type="pres">
      <dgm:prSet presAssocID="{D35F5D21-62BA-40B4-A5B7-02A4C83FE4FA}" presName="textRect" presStyleLbl="revTx" presStyleIdx="4" presStyleCnt="8">
        <dgm:presLayoutVars>
          <dgm:chMax val="1"/>
          <dgm:chPref val="1"/>
        </dgm:presLayoutVars>
      </dgm:prSet>
      <dgm:spPr/>
    </dgm:pt>
    <dgm:pt modelId="{A9655842-45AB-4D34-8366-B9180F644E7B}" type="pres">
      <dgm:prSet presAssocID="{4115E507-1E7B-4988-A13B-55C492CCBCBD}" presName="sibTrans" presStyleCnt="0"/>
      <dgm:spPr/>
    </dgm:pt>
    <dgm:pt modelId="{ED1D7739-BF13-40F2-9B60-695A4BAEBADB}" type="pres">
      <dgm:prSet presAssocID="{01284037-3CF1-419C-B3A3-E094F6905B50}" presName="compNode" presStyleCnt="0"/>
      <dgm:spPr/>
    </dgm:pt>
    <dgm:pt modelId="{E7A5BE99-549E-484A-996B-FF5D42B9F33D}" type="pres">
      <dgm:prSet presAssocID="{01284037-3CF1-419C-B3A3-E094F6905B50}" presName="iconBgRect" presStyleLbl="bgShp" presStyleIdx="5" presStyleCnt="8"/>
      <dgm:spPr/>
    </dgm:pt>
    <dgm:pt modelId="{3F2E362B-A045-43E5-B2E1-02BAFE0F3FA2}" type="pres">
      <dgm:prSet presAssocID="{01284037-3CF1-419C-B3A3-E094F6905B50}"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Plant"/>
        </a:ext>
      </dgm:extLst>
    </dgm:pt>
    <dgm:pt modelId="{0471338A-47DD-4A4B-B6A8-A22BDFE0C907}" type="pres">
      <dgm:prSet presAssocID="{01284037-3CF1-419C-B3A3-E094F6905B50}" presName="spaceRect" presStyleCnt="0"/>
      <dgm:spPr/>
    </dgm:pt>
    <dgm:pt modelId="{E2660234-BD62-4C43-B99C-29D973FBB58F}" type="pres">
      <dgm:prSet presAssocID="{01284037-3CF1-419C-B3A3-E094F6905B50}" presName="textRect" presStyleLbl="revTx" presStyleIdx="5" presStyleCnt="8">
        <dgm:presLayoutVars>
          <dgm:chMax val="1"/>
          <dgm:chPref val="1"/>
        </dgm:presLayoutVars>
      </dgm:prSet>
      <dgm:spPr/>
    </dgm:pt>
    <dgm:pt modelId="{168C986A-8045-4B0A-8D81-0B4152045602}" type="pres">
      <dgm:prSet presAssocID="{9C803E3B-16A3-4838-AA6C-37D5F4F62474}" presName="sibTrans" presStyleCnt="0"/>
      <dgm:spPr/>
    </dgm:pt>
    <dgm:pt modelId="{40420B5C-AAFD-4A2A-AF70-57F2564F7210}" type="pres">
      <dgm:prSet presAssocID="{FBAF5968-1A33-4310-8DC6-5C101C586C84}" presName="compNode" presStyleCnt="0"/>
      <dgm:spPr/>
    </dgm:pt>
    <dgm:pt modelId="{4571C5F1-4091-42B5-BDA2-7DA8A9AECF69}" type="pres">
      <dgm:prSet presAssocID="{FBAF5968-1A33-4310-8DC6-5C101C586C84}" presName="iconBgRect" presStyleLbl="bgShp" presStyleIdx="6" presStyleCnt="8"/>
      <dgm:spPr/>
    </dgm:pt>
    <dgm:pt modelId="{E067FF0C-F80B-4147-BC5A-99808F595B33}" type="pres">
      <dgm:prSet presAssocID="{FBAF5968-1A33-4310-8DC6-5C101C586C84}"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Farm scene"/>
        </a:ext>
      </dgm:extLst>
    </dgm:pt>
    <dgm:pt modelId="{0D885560-7D8E-4180-AADB-A356FCEE4859}" type="pres">
      <dgm:prSet presAssocID="{FBAF5968-1A33-4310-8DC6-5C101C586C84}" presName="spaceRect" presStyleCnt="0"/>
      <dgm:spPr/>
    </dgm:pt>
    <dgm:pt modelId="{59F46380-CE3D-41EB-9D9A-CBFBC7B14409}" type="pres">
      <dgm:prSet presAssocID="{FBAF5968-1A33-4310-8DC6-5C101C586C84}" presName="textRect" presStyleLbl="revTx" presStyleIdx="6" presStyleCnt="8">
        <dgm:presLayoutVars>
          <dgm:chMax val="1"/>
          <dgm:chPref val="1"/>
        </dgm:presLayoutVars>
      </dgm:prSet>
      <dgm:spPr/>
    </dgm:pt>
    <dgm:pt modelId="{85F9678D-925A-423F-B701-AEB61FA96626}" type="pres">
      <dgm:prSet presAssocID="{28A73219-6BE5-43DD-95C8-E78EFF893AAE}" presName="sibTrans" presStyleCnt="0"/>
      <dgm:spPr/>
    </dgm:pt>
    <dgm:pt modelId="{62EA0067-0C7A-4821-8F9A-1A3C23BF56E8}" type="pres">
      <dgm:prSet presAssocID="{43D57F52-BC56-46F9-99CF-B0939D78566B}" presName="compNode" presStyleCnt="0"/>
      <dgm:spPr/>
    </dgm:pt>
    <dgm:pt modelId="{7F3CCFCD-BB5F-480C-AC6B-352CB0A12B1B}" type="pres">
      <dgm:prSet presAssocID="{43D57F52-BC56-46F9-99CF-B0939D78566B}" presName="iconBgRect" presStyleLbl="bgShp" presStyleIdx="7" presStyleCnt="8"/>
      <dgm:spPr/>
    </dgm:pt>
    <dgm:pt modelId="{7380FED6-1B52-43D0-84DF-EE159AD16A2E}" type="pres">
      <dgm:prSet presAssocID="{43D57F52-BC56-46F9-99CF-B0939D78566B}"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Bar chart"/>
        </a:ext>
      </dgm:extLst>
    </dgm:pt>
    <dgm:pt modelId="{6C7FC335-3A04-4767-B0C6-4FC366784A96}" type="pres">
      <dgm:prSet presAssocID="{43D57F52-BC56-46F9-99CF-B0939D78566B}" presName="spaceRect" presStyleCnt="0"/>
      <dgm:spPr/>
    </dgm:pt>
    <dgm:pt modelId="{739FFFB8-A2F2-4B93-98DB-7D0F2A7E4E1B}" type="pres">
      <dgm:prSet presAssocID="{43D57F52-BC56-46F9-99CF-B0939D78566B}" presName="textRect" presStyleLbl="revTx" presStyleIdx="7" presStyleCnt="8">
        <dgm:presLayoutVars>
          <dgm:chMax val="1"/>
          <dgm:chPref val="1"/>
        </dgm:presLayoutVars>
      </dgm:prSet>
      <dgm:spPr/>
    </dgm:pt>
  </dgm:ptLst>
  <dgm:cxnLst>
    <dgm:cxn modelId="{85794C0F-A57F-4F58-953B-3D5B628E34D2}" srcId="{C0EEF8A5-C77C-4894-AA3E-2F69B81588D7}" destId="{6AD2F10D-B69B-4160-91F6-F518A7276F52}" srcOrd="0" destOrd="0" parTransId="{1C199FCC-8F7A-4EB6-889D-F401C1312D60}" sibTransId="{E9B0979A-D6B1-44A9-9CA4-6F26CAAA4AF0}"/>
    <dgm:cxn modelId="{E2505614-BD42-4DD4-9718-7CEA55A8F628}" srcId="{C0EEF8A5-C77C-4894-AA3E-2F69B81588D7}" destId="{FBAF5968-1A33-4310-8DC6-5C101C586C84}" srcOrd="6" destOrd="0" parTransId="{BD1762CF-CE6E-493E-8DF3-13064E92A985}" sibTransId="{28A73219-6BE5-43DD-95C8-E78EFF893AAE}"/>
    <dgm:cxn modelId="{D92CDF1B-F8B7-4056-A589-CE5B4101ACB2}" srcId="{C0EEF8A5-C77C-4894-AA3E-2F69B81588D7}" destId="{AACF08BF-D4FE-4AA1-8B6B-019F32E6A3D3}" srcOrd="1" destOrd="0" parTransId="{3BCD133D-2271-4340-ADD6-11FDD588D85D}" sibTransId="{1D2F7647-F21E-4CF5-97EE-A85EF629EA74}"/>
    <dgm:cxn modelId="{8165103C-C56D-4336-A8EF-68F9984E653B}" type="presOf" srcId="{3B198882-1763-4033-85CB-353D82AA6AA5}" destId="{D671789C-339D-48A0-8DBA-E45A120ADFED}" srcOrd="0" destOrd="0" presId="urn:microsoft.com/office/officeart/2018/5/layout/IconCircleLabelList"/>
    <dgm:cxn modelId="{9471433F-6BC6-4DA8-9009-EA02D8AE970B}" type="presOf" srcId="{6AD2F10D-B69B-4160-91F6-F518A7276F52}" destId="{B7C231FE-2D96-45B0-9B80-F686832DF04D}" srcOrd="0" destOrd="0" presId="urn:microsoft.com/office/officeart/2018/5/layout/IconCircleLabelList"/>
    <dgm:cxn modelId="{6CCE7C6D-A3F5-45CA-ADCD-A5F8A1EE8BCF}" type="presOf" srcId="{43D57F52-BC56-46F9-99CF-B0939D78566B}" destId="{739FFFB8-A2F2-4B93-98DB-7D0F2A7E4E1B}" srcOrd="0" destOrd="0" presId="urn:microsoft.com/office/officeart/2018/5/layout/IconCircleLabelList"/>
    <dgm:cxn modelId="{E5B53D5A-144D-410A-A8C6-AB566B4D38D3}" srcId="{C0EEF8A5-C77C-4894-AA3E-2F69B81588D7}" destId="{43D57F52-BC56-46F9-99CF-B0939D78566B}" srcOrd="7" destOrd="0" parTransId="{FC20C6E3-8667-47C5-8F19-DB4A6A819F8C}" sibTransId="{184B6218-D0E6-478B-BCDA-FC06CD5311E0}"/>
    <dgm:cxn modelId="{9682717A-B0F8-4805-A120-989B5CC7CD75}" type="presOf" srcId="{AACF08BF-D4FE-4AA1-8B6B-019F32E6A3D3}" destId="{152BDD85-1E62-4ADF-8398-9C388BE53492}" srcOrd="0" destOrd="0" presId="urn:microsoft.com/office/officeart/2018/5/layout/IconCircleLabelList"/>
    <dgm:cxn modelId="{D3CBA280-393A-4650-AB51-2ADEEA00B735}" type="presOf" srcId="{C0EEF8A5-C77C-4894-AA3E-2F69B81588D7}" destId="{A588053E-3FDB-4699-9484-DF906299C3CE}" srcOrd="0" destOrd="0" presId="urn:microsoft.com/office/officeart/2018/5/layout/IconCircleLabelList"/>
    <dgm:cxn modelId="{D25F8F85-60B9-4096-8F4D-5A13ECD856B6}" srcId="{C0EEF8A5-C77C-4894-AA3E-2F69B81588D7}" destId="{3B198882-1763-4033-85CB-353D82AA6AA5}" srcOrd="2" destOrd="0" parTransId="{27EF2954-5503-41EC-ADCC-DF6CBA754250}" sibTransId="{78F3BD6E-210F-4075-B039-9F51F3D23222}"/>
    <dgm:cxn modelId="{786D9785-610B-4E10-9214-02CEA37A5C3F}" type="presOf" srcId="{2154515A-201E-4A30-BB36-DFE64549CCED}" destId="{1F29486F-865F-4300-90FC-493DED3339C5}" srcOrd="0" destOrd="0" presId="urn:microsoft.com/office/officeart/2018/5/layout/IconCircleLabelList"/>
    <dgm:cxn modelId="{2E95539A-DEB4-4967-A672-9490E7D152E8}" srcId="{C0EEF8A5-C77C-4894-AA3E-2F69B81588D7}" destId="{01284037-3CF1-419C-B3A3-E094F6905B50}" srcOrd="5" destOrd="0" parTransId="{9044BDB2-440B-414D-9993-BB3A78E81254}" sibTransId="{9C803E3B-16A3-4838-AA6C-37D5F4F62474}"/>
    <dgm:cxn modelId="{569B609C-3A22-4A72-A588-B24144783634}" type="presOf" srcId="{FBAF5968-1A33-4310-8DC6-5C101C586C84}" destId="{59F46380-CE3D-41EB-9D9A-CBFBC7B14409}" srcOrd="0" destOrd="0" presId="urn:microsoft.com/office/officeart/2018/5/layout/IconCircleLabelList"/>
    <dgm:cxn modelId="{271FCBBE-83E6-478E-9464-DAA454EB6319}" type="presOf" srcId="{D35F5D21-62BA-40B4-A5B7-02A4C83FE4FA}" destId="{96A334A7-DD5F-4967-940B-B5930BB60D68}" srcOrd="0" destOrd="0" presId="urn:microsoft.com/office/officeart/2018/5/layout/IconCircleLabelList"/>
    <dgm:cxn modelId="{DD5581DB-DE60-4C7D-9002-503A7638060D}" type="presOf" srcId="{01284037-3CF1-419C-B3A3-E094F6905B50}" destId="{E2660234-BD62-4C43-B99C-29D973FBB58F}" srcOrd="0" destOrd="0" presId="urn:microsoft.com/office/officeart/2018/5/layout/IconCircleLabelList"/>
    <dgm:cxn modelId="{B0466CF6-9CAB-44FF-BB4D-701EBF3DE343}" srcId="{C0EEF8A5-C77C-4894-AA3E-2F69B81588D7}" destId="{2154515A-201E-4A30-BB36-DFE64549CCED}" srcOrd="3" destOrd="0" parTransId="{72757C05-341E-4A20-AC4D-DC7264D49911}" sibTransId="{955C7D31-13B8-42B7-9B86-80C08FED72B2}"/>
    <dgm:cxn modelId="{AA3DF8F7-A567-4C3C-A872-7167C8C09AF5}" srcId="{C0EEF8A5-C77C-4894-AA3E-2F69B81588D7}" destId="{D35F5D21-62BA-40B4-A5B7-02A4C83FE4FA}" srcOrd="4" destOrd="0" parTransId="{831318D0-18E3-4D79-8E2A-90EC34284A35}" sibTransId="{4115E507-1E7B-4988-A13B-55C492CCBCBD}"/>
    <dgm:cxn modelId="{D4150817-E411-40C2-96B9-5F440C847204}" type="presParOf" srcId="{A588053E-3FDB-4699-9484-DF906299C3CE}" destId="{606D612C-3DA1-4297-ACF8-4E3C458C7494}" srcOrd="0" destOrd="0" presId="urn:microsoft.com/office/officeart/2018/5/layout/IconCircleLabelList"/>
    <dgm:cxn modelId="{A2335E9E-07C1-4481-912D-012E35CCC4E8}" type="presParOf" srcId="{606D612C-3DA1-4297-ACF8-4E3C458C7494}" destId="{906AA0AB-AE50-4AF7-B946-0F12D54E4C01}" srcOrd="0" destOrd="0" presId="urn:microsoft.com/office/officeart/2018/5/layout/IconCircleLabelList"/>
    <dgm:cxn modelId="{4546F731-E09E-44DD-9C6F-6253909EAF41}" type="presParOf" srcId="{606D612C-3DA1-4297-ACF8-4E3C458C7494}" destId="{598F5A72-A241-4BDB-896F-180D78CED784}" srcOrd="1" destOrd="0" presId="urn:microsoft.com/office/officeart/2018/5/layout/IconCircleLabelList"/>
    <dgm:cxn modelId="{89510938-3BDA-412F-807D-B0B721CFBB7E}" type="presParOf" srcId="{606D612C-3DA1-4297-ACF8-4E3C458C7494}" destId="{B81A07E5-4028-4FE6-9246-BCC4B179A7F7}" srcOrd="2" destOrd="0" presId="urn:microsoft.com/office/officeart/2018/5/layout/IconCircleLabelList"/>
    <dgm:cxn modelId="{CE6FBE8A-77A7-4979-9674-D612950EB50C}" type="presParOf" srcId="{606D612C-3DA1-4297-ACF8-4E3C458C7494}" destId="{B7C231FE-2D96-45B0-9B80-F686832DF04D}" srcOrd="3" destOrd="0" presId="urn:microsoft.com/office/officeart/2018/5/layout/IconCircleLabelList"/>
    <dgm:cxn modelId="{EA234284-4AF8-4678-B7C2-FEB2667DF394}" type="presParOf" srcId="{A588053E-3FDB-4699-9484-DF906299C3CE}" destId="{B56F7A83-5BB9-4450-8412-1085CE561798}" srcOrd="1" destOrd="0" presId="urn:microsoft.com/office/officeart/2018/5/layout/IconCircleLabelList"/>
    <dgm:cxn modelId="{F399D219-4500-40A2-8DF5-D3F19D53685A}" type="presParOf" srcId="{A588053E-3FDB-4699-9484-DF906299C3CE}" destId="{F02C3DC7-FA4A-4954-8885-1D927F48FF42}" srcOrd="2" destOrd="0" presId="urn:microsoft.com/office/officeart/2018/5/layout/IconCircleLabelList"/>
    <dgm:cxn modelId="{A8C9A70C-3F81-4A7F-8D92-79F9D40A4AAF}" type="presParOf" srcId="{F02C3DC7-FA4A-4954-8885-1D927F48FF42}" destId="{0210D809-9564-4160-B017-39F7EDC57368}" srcOrd="0" destOrd="0" presId="urn:microsoft.com/office/officeart/2018/5/layout/IconCircleLabelList"/>
    <dgm:cxn modelId="{762586CC-4EE9-43D4-99F1-3B4ACC07A020}" type="presParOf" srcId="{F02C3DC7-FA4A-4954-8885-1D927F48FF42}" destId="{3FE48A8C-A3CB-4B06-A646-46DE8A1F2FE6}" srcOrd="1" destOrd="0" presId="urn:microsoft.com/office/officeart/2018/5/layout/IconCircleLabelList"/>
    <dgm:cxn modelId="{5A6D0B0F-8C89-4177-93E2-9DA565825977}" type="presParOf" srcId="{F02C3DC7-FA4A-4954-8885-1D927F48FF42}" destId="{B7647CD9-947F-4DC8-9839-05BCB8F62E73}" srcOrd="2" destOrd="0" presId="urn:microsoft.com/office/officeart/2018/5/layout/IconCircleLabelList"/>
    <dgm:cxn modelId="{F11D75D6-3CB7-45FF-B1E4-2E05A194D2D5}" type="presParOf" srcId="{F02C3DC7-FA4A-4954-8885-1D927F48FF42}" destId="{152BDD85-1E62-4ADF-8398-9C388BE53492}" srcOrd="3" destOrd="0" presId="urn:microsoft.com/office/officeart/2018/5/layout/IconCircleLabelList"/>
    <dgm:cxn modelId="{2F0A63D6-B129-440C-A92A-A39C007BE6AD}" type="presParOf" srcId="{A588053E-3FDB-4699-9484-DF906299C3CE}" destId="{04368F8A-7300-4468-AEF1-712AC296B8EB}" srcOrd="3" destOrd="0" presId="urn:microsoft.com/office/officeart/2018/5/layout/IconCircleLabelList"/>
    <dgm:cxn modelId="{02479886-1574-40B9-ACEB-5D0564636C0B}" type="presParOf" srcId="{A588053E-3FDB-4699-9484-DF906299C3CE}" destId="{8173DE3F-30FD-420B-A827-2A098EC0E5EC}" srcOrd="4" destOrd="0" presId="urn:microsoft.com/office/officeart/2018/5/layout/IconCircleLabelList"/>
    <dgm:cxn modelId="{9FAFE605-8C79-405D-93F3-FE6EC3AFB057}" type="presParOf" srcId="{8173DE3F-30FD-420B-A827-2A098EC0E5EC}" destId="{CA25AF0C-E6D8-42C1-BA9D-62CB4111483F}" srcOrd="0" destOrd="0" presId="urn:microsoft.com/office/officeart/2018/5/layout/IconCircleLabelList"/>
    <dgm:cxn modelId="{52F7A058-1CC4-4B80-8395-2EFC9DE44474}" type="presParOf" srcId="{8173DE3F-30FD-420B-A827-2A098EC0E5EC}" destId="{59C2A7C6-EF82-497B-AFE8-ED1E1DFCBD54}" srcOrd="1" destOrd="0" presId="urn:microsoft.com/office/officeart/2018/5/layout/IconCircleLabelList"/>
    <dgm:cxn modelId="{46250474-E9CE-4FAF-9745-F124DF819DE6}" type="presParOf" srcId="{8173DE3F-30FD-420B-A827-2A098EC0E5EC}" destId="{B76C39D8-3E91-410E-8CEE-7A236B28E6E6}" srcOrd="2" destOrd="0" presId="urn:microsoft.com/office/officeart/2018/5/layout/IconCircleLabelList"/>
    <dgm:cxn modelId="{6742B404-FB7A-48D5-BBF9-89F5A6A63982}" type="presParOf" srcId="{8173DE3F-30FD-420B-A827-2A098EC0E5EC}" destId="{D671789C-339D-48A0-8DBA-E45A120ADFED}" srcOrd="3" destOrd="0" presId="urn:microsoft.com/office/officeart/2018/5/layout/IconCircleLabelList"/>
    <dgm:cxn modelId="{0299A7F8-C093-43F5-B067-F6AB83A29F85}" type="presParOf" srcId="{A588053E-3FDB-4699-9484-DF906299C3CE}" destId="{5923C882-4F67-4846-9708-CB58931DC3B9}" srcOrd="5" destOrd="0" presId="urn:microsoft.com/office/officeart/2018/5/layout/IconCircleLabelList"/>
    <dgm:cxn modelId="{268B7B59-D778-458B-8E9A-8D022EECD4FA}" type="presParOf" srcId="{A588053E-3FDB-4699-9484-DF906299C3CE}" destId="{D9094CF2-EA74-43DF-BE00-A1241CBA5BB8}" srcOrd="6" destOrd="0" presId="urn:microsoft.com/office/officeart/2018/5/layout/IconCircleLabelList"/>
    <dgm:cxn modelId="{B0A533BB-3973-4C36-A30F-A468F74E6F46}" type="presParOf" srcId="{D9094CF2-EA74-43DF-BE00-A1241CBA5BB8}" destId="{4E053AB2-F49E-40D8-8DED-1137AA07D5E2}" srcOrd="0" destOrd="0" presId="urn:microsoft.com/office/officeart/2018/5/layout/IconCircleLabelList"/>
    <dgm:cxn modelId="{4654D9FC-EEE5-4E95-A778-6103E2A18CEB}" type="presParOf" srcId="{D9094CF2-EA74-43DF-BE00-A1241CBA5BB8}" destId="{40C21641-7F48-4D13-B635-9CA40E085680}" srcOrd="1" destOrd="0" presId="urn:microsoft.com/office/officeart/2018/5/layout/IconCircleLabelList"/>
    <dgm:cxn modelId="{A99DC322-372A-4BE8-94FD-689D86A87A58}" type="presParOf" srcId="{D9094CF2-EA74-43DF-BE00-A1241CBA5BB8}" destId="{430C78E4-F110-4AA2-BFDF-4D36237DAD2D}" srcOrd="2" destOrd="0" presId="urn:microsoft.com/office/officeart/2018/5/layout/IconCircleLabelList"/>
    <dgm:cxn modelId="{21D2BA1D-3BE1-45AC-9221-56C65A274218}" type="presParOf" srcId="{D9094CF2-EA74-43DF-BE00-A1241CBA5BB8}" destId="{1F29486F-865F-4300-90FC-493DED3339C5}" srcOrd="3" destOrd="0" presId="urn:microsoft.com/office/officeart/2018/5/layout/IconCircleLabelList"/>
    <dgm:cxn modelId="{541B3089-0289-43D0-B17E-1A75A70F8B71}" type="presParOf" srcId="{A588053E-3FDB-4699-9484-DF906299C3CE}" destId="{949CECCD-DA16-49AE-8D1B-F0CAD8228E84}" srcOrd="7" destOrd="0" presId="urn:microsoft.com/office/officeart/2018/5/layout/IconCircleLabelList"/>
    <dgm:cxn modelId="{80157D34-A257-4C5A-A5F0-593708A12683}" type="presParOf" srcId="{A588053E-3FDB-4699-9484-DF906299C3CE}" destId="{43211B82-2406-46B5-8FC3-E31DBDAC30D0}" srcOrd="8" destOrd="0" presId="urn:microsoft.com/office/officeart/2018/5/layout/IconCircleLabelList"/>
    <dgm:cxn modelId="{65E6B773-B539-4CB5-AE84-075BC29D4673}" type="presParOf" srcId="{43211B82-2406-46B5-8FC3-E31DBDAC30D0}" destId="{C67C07A1-1327-4CF0-8678-103C36E06FD5}" srcOrd="0" destOrd="0" presId="urn:microsoft.com/office/officeart/2018/5/layout/IconCircleLabelList"/>
    <dgm:cxn modelId="{DB60BD63-3726-49C0-A75A-F78ED1F62FE4}" type="presParOf" srcId="{43211B82-2406-46B5-8FC3-E31DBDAC30D0}" destId="{10CC3179-7BD3-41E7-BB2E-7700D14816CE}" srcOrd="1" destOrd="0" presId="urn:microsoft.com/office/officeart/2018/5/layout/IconCircleLabelList"/>
    <dgm:cxn modelId="{B401CE25-9C50-40F2-8613-6ED47FE6DF1E}" type="presParOf" srcId="{43211B82-2406-46B5-8FC3-E31DBDAC30D0}" destId="{2D50AF8B-AE1F-497F-8D8B-C30A6F3BAF98}" srcOrd="2" destOrd="0" presId="urn:microsoft.com/office/officeart/2018/5/layout/IconCircleLabelList"/>
    <dgm:cxn modelId="{FED72A81-2438-45AD-9E0E-EDC3A7150016}" type="presParOf" srcId="{43211B82-2406-46B5-8FC3-E31DBDAC30D0}" destId="{96A334A7-DD5F-4967-940B-B5930BB60D68}" srcOrd="3" destOrd="0" presId="urn:microsoft.com/office/officeart/2018/5/layout/IconCircleLabelList"/>
    <dgm:cxn modelId="{CB16E691-BAEE-4B87-83D9-B153A18E8C9A}" type="presParOf" srcId="{A588053E-3FDB-4699-9484-DF906299C3CE}" destId="{A9655842-45AB-4D34-8366-B9180F644E7B}" srcOrd="9" destOrd="0" presId="urn:microsoft.com/office/officeart/2018/5/layout/IconCircleLabelList"/>
    <dgm:cxn modelId="{1A87E0C3-441D-4F7A-A9B0-56E644112D2F}" type="presParOf" srcId="{A588053E-3FDB-4699-9484-DF906299C3CE}" destId="{ED1D7739-BF13-40F2-9B60-695A4BAEBADB}" srcOrd="10" destOrd="0" presId="urn:microsoft.com/office/officeart/2018/5/layout/IconCircleLabelList"/>
    <dgm:cxn modelId="{0F17FA3A-EE80-4041-9D77-CD758B427192}" type="presParOf" srcId="{ED1D7739-BF13-40F2-9B60-695A4BAEBADB}" destId="{E7A5BE99-549E-484A-996B-FF5D42B9F33D}" srcOrd="0" destOrd="0" presId="urn:microsoft.com/office/officeart/2018/5/layout/IconCircleLabelList"/>
    <dgm:cxn modelId="{57D34E16-9F01-4F05-95AB-1BE73B52D19F}" type="presParOf" srcId="{ED1D7739-BF13-40F2-9B60-695A4BAEBADB}" destId="{3F2E362B-A045-43E5-B2E1-02BAFE0F3FA2}" srcOrd="1" destOrd="0" presId="urn:microsoft.com/office/officeart/2018/5/layout/IconCircleLabelList"/>
    <dgm:cxn modelId="{9B6F0714-118E-4BED-BB2D-8A4AFF3E4A51}" type="presParOf" srcId="{ED1D7739-BF13-40F2-9B60-695A4BAEBADB}" destId="{0471338A-47DD-4A4B-B6A8-A22BDFE0C907}" srcOrd="2" destOrd="0" presId="urn:microsoft.com/office/officeart/2018/5/layout/IconCircleLabelList"/>
    <dgm:cxn modelId="{C0369704-D2A2-4F33-872E-A2D08079BA01}" type="presParOf" srcId="{ED1D7739-BF13-40F2-9B60-695A4BAEBADB}" destId="{E2660234-BD62-4C43-B99C-29D973FBB58F}" srcOrd="3" destOrd="0" presId="urn:microsoft.com/office/officeart/2018/5/layout/IconCircleLabelList"/>
    <dgm:cxn modelId="{EADC1A50-6DD6-4E99-9643-C912ACA847AC}" type="presParOf" srcId="{A588053E-3FDB-4699-9484-DF906299C3CE}" destId="{168C986A-8045-4B0A-8D81-0B4152045602}" srcOrd="11" destOrd="0" presId="urn:microsoft.com/office/officeart/2018/5/layout/IconCircleLabelList"/>
    <dgm:cxn modelId="{5D8269E1-04DC-4EF8-98A7-0A7CE57BFB45}" type="presParOf" srcId="{A588053E-3FDB-4699-9484-DF906299C3CE}" destId="{40420B5C-AAFD-4A2A-AF70-57F2564F7210}" srcOrd="12" destOrd="0" presId="urn:microsoft.com/office/officeart/2018/5/layout/IconCircleLabelList"/>
    <dgm:cxn modelId="{B1939B91-0903-4EEC-BFC3-ACBF2CABFE3C}" type="presParOf" srcId="{40420B5C-AAFD-4A2A-AF70-57F2564F7210}" destId="{4571C5F1-4091-42B5-BDA2-7DA8A9AECF69}" srcOrd="0" destOrd="0" presId="urn:microsoft.com/office/officeart/2018/5/layout/IconCircleLabelList"/>
    <dgm:cxn modelId="{7CE0ED21-FF4E-44FC-B877-855B01DD6F1D}" type="presParOf" srcId="{40420B5C-AAFD-4A2A-AF70-57F2564F7210}" destId="{E067FF0C-F80B-4147-BC5A-99808F595B33}" srcOrd="1" destOrd="0" presId="urn:microsoft.com/office/officeart/2018/5/layout/IconCircleLabelList"/>
    <dgm:cxn modelId="{FB92F76B-20E3-4879-A448-A302E0470C05}" type="presParOf" srcId="{40420B5C-AAFD-4A2A-AF70-57F2564F7210}" destId="{0D885560-7D8E-4180-AADB-A356FCEE4859}" srcOrd="2" destOrd="0" presId="urn:microsoft.com/office/officeart/2018/5/layout/IconCircleLabelList"/>
    <dgm:cxn modelId="{A52213D4-773C-4B57-B032-51C534E3DA3C}" type="presParOf" srcId="{40420B5C-AAFD-4A2A-AF70-57F2564F7210}" destId="{59F46380-CE3D-41EB-9D9A-CBFBC7B14409}" srcOrd="3" destOrd="0" presId="urn:microsoft.com/office/officeart/2018/5/layout/IconCircleLabelList"/>
    <dgm:cxn modelId="{9682DED5-EC10-4387-AC44-9B092F0308C0}" type="presParOf" srcId="{A588053E-3FDB-4699-9484-DF906299C3CE}" destId="{85F9678D-925A-423F-B701-AEB61FA96626}" srcOrd="13" destOrd="0" presId="urn:microsoft.com/office/officeart/2018/5/layout/IconCircleLabelList"/>
    <dgm:cxn modelId="{6ACBFCF4-EBD1-4EF3-BFA4-6F68EA4F575D}" type="presParOf" srcId="{A588053E-3FDB-4699-9484-DF906299C3CE}" destId="{62EA0067-0C7A-4821-8F9A-1A3C23BF56E8}" srcOrd="14" destOrd="0" presId="urn:microsoft.com/office/officeart/2018/5/layout/IconCircleLabelList"/>
    <dgm:cxn modelId="{B54AFB1E-7C91-4724-92A9-1F1890914FFC}" type="presParOf" srcId="{62EA0067-0C7A-4821-8F9A-1A3C23BF56E8}" destId="{7F3CCFCD-BB5F-480C-AC6B-352CB0A12B1B}" srcOrd="0" destOrd="0" presId="urn:microsoft.com/office/officeart/2018/5/layout/IconCircleLabelList"/>
    <dgm:cxn modelId="{9D864C6F-EFF4-4109-928F-05AFCD229BF1}" type="presParOf" srcId="{62EA0067-0C7A-4821-8F9A-1A3C23BF56E8}" destId="{7380FED6-1B52-43D0-84DF-EE159AD16A2E}" srcOrd="1" destOrd="0" presId="urn:microsoft.com/office/officeart/2018/5/layout/IconCircleLabelList"/>
    <dgm:cxn modelId="{BC85B82F-3784-44C6-A2FB-B6D63B32DE21}" type="presParOf" srcId="{62EA0067-0C7A-4821-8F9A-1A3C23BF56E8}" destId="{6C7FC335-3A04-4767-B0C6-4FC366784A96}" srcOrd="2" destOrd="0" presId="urn:microsoft.com/office/officeart/2018/5/layout/IconCircleLabelList"/>
    <dgm:cxn modelId="{886D6B4E-EC36-4304-98C4-C6B0BCCAA2AB}" type="presParOf" srcId="{62EA0067-0C7A-4821-8F9A-1A3C23BF56E8}" destId="{739FFFB8-A2F2-4B93-98DB-7D0F2A7E4E1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B8A5-7C1F-4EC6-8B67-DF840B1189B4}">
      <dsp:nvSpPr>
        <dsp:cNvPr id="0" name=""/>
        <dsp:cNvSpPr/>
      </dsp:nvSpPr>
      <dsp:spPr>
        <a:xfrm>
          <a:off x="0" y="1821"/>
          <a:ext cx="10515600" cy="923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AE30E9-818F-4E9C-9D82-E59841C75066}">
      <dsp:nvSpPr>
        <dsp:cNvPr id="0" name=""/>
        <dsp:cNvSpPr/>
      </dsp:nvSpPr>
      <dsp:spPr>
        <a:xfrm>
          <a:off x="279258" y="209534"/>
          <a:ext cx="507743" cy="507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2E0FD-7471-46D7-9CE5-F366C5A536CB}">
      <dsp:nvSpPr>
        <dsp:cNvPr id="0" name=""/>
        <dsp:cNvSpPr/>
      </dsp:nvSpPr>
      <dsp:spPr>
        <a:xfrm>
          <a:off x="1066260" y="1821"/>
          <a:ext cx="9449339" cy="92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02" tIns="97702" rIns="97702" bIns="97702" numCol="1" spcCol="1270" anchor="ctr" anchorCtr="0">
          <a:noAutofit/>
        </a:bodyPr>
        <a:lstStyle/>
        <a:p>
          <a:pPr marL="0" lvl="0" indent="0" algn="l" defTabSz="977900">
            <a:lnSpc>
              <a:spcPct val="100000"/>
            </a:lnSpc>
            <a:spcBef>
              <a:spcPct val="0"/>
            </a:spcBef>
            <a:spcAft>
              <a:spcPct val="35000"/>
            </a:spcAft>
            <a:buNone/>
          </a:pPr>
          <a:r>
            <a:rPr lang="en-US" sz="2200" kern="1200"/>
            <a:t>Lack of resources</a:t>
          </a:r>
        </a:p>
      </dsp:txBody>
      <dsp:txXfrm>
        <a:off x="1066260" y="1821"/>
        <a:ext cx="9449339" cy="923169"/>
      </dsp:txXfrm>
    </dsp:sp>
    <dsp:sp modelId="{E0044FCF-B9CB-464C-8C4F-EF0FEB9498BF}">
      <dsp:nvSpPr>
        <dsp:cNvPr id="0" name=""/>
        <dsp:cNvSpPr/>
      </dsp:nvSpPr>
      <dsp:spPr>
        <a:xfrm>
          <a:off x="0" y="1155783"/>
          <a:ext cx="10515600" cy="923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696E0-DCE2-407A-9813-4C161945CEF2}">
      <dsp:nvSpPr>
        <dsp:cNvPr id="0" name=""/>
        <dsp:cNvSpPr/>
      </dsp:nvSpPr>
      <dsp:spPr>
        <a:xfrm>
          <a:off x="279258" y="1363496"/>
          <a:ext cx="507743" cy="507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D0A85-1139-43EF-9F70-6C93FB22DEDE}">
      <dsp:nvSpPr>
        <dsp:cNvPr id="0" name=""/>
        <dsp:cNvSpPr/>
      </dsp:nvSpPr>
      <dsp:spPr>
        <a:xfrm>
          <a:off x="1066260" y="1155783"/>
          <a:ext cx="9449339" cy="92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02" tIns="97702" rIns="97702" bIns="97702" numCol="1" spcCol="1270" anchor="ctr" anchorCtr="0">
          <a:noAutofit/>
        </a:bodyPr>
        <a:lstStyle/>
        <a:p>
          <a:pPr marL="0" lvl="0" indent="0" algn="l" defTabSz="977900">
            <a:lnSpc>
              <a:spcPct val="100000"/>
            </a:lnSpc>
            <a:spcBef>
              <a:spcPct val="0"/>
            </a:spcBef>
            <a:spcAft>
              <a:spcPct val="35000"/>
            </a:spcAft>
            <a:buNone/>
          </a:pPr>
          <a:r>
            <a:rPr lang="en-US" sz="2200" kern="1200"/>
            <a:t>Rural stakeholders already have too many responsibilities</a:t>
          </a:r>
        </a:p>
      </dsp:txBody>
      <dsp:txXfrm>
        <a:off x="1066260" y="1155783"/>
        <a:ext cx="9449339" cy="923169"/>
      </dsp:txXfrm>
    </dsp:sp>
    <dsp:sp modelId="{98BAAA29-C955-4353-A551-5CA698876C3C}">
      <dsp:nvSpPr>
        <dsp:cNvPr id="0" name=""/>
        <dsp:cNvSpPr/>
      </dsp:nvSpPr>
      <dsp:spPr>
        <a:xfrm>
          <a:off x="0" y="2309745"/>
          <a:ext cx="10515600" cy="923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C4ED59-07C3-445D-8269-8F9277832E0F}">
      <dsp:nvSpPr>
        <dsp:cNvPr id="0" name=""/>
        <dsp:cNvSpPr/>
      </dsp:nvSpPr>
      <dsp:spPr>
        <a:xfrm>
          <a:off x="279258" y="2517458"/>
          <a:ext cx="507743" cy="507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9C4D8E-254F-4EDD-91A7-CDF49A81D54D}">
      <dsp:nvSpPr>
        <dsp:cNvPr id="0" name=""/>
        <dsp:cNvSpPr/>
      </dsp:nvSpPr>
      <dsp:spPr>
        <a:xfrm>
          <a:off x="1066260" y="2309745"/>
          <a:ext cx="9449339" cy="92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02" tIns="97702" rIns="97702" bIns="97702" numCol="1" spcCol="1270" anchor="ctr" anchorCtr="0">
          <a:noAutofit/>
        </a:bodyPr>
        <a:lstStyle/>
        <a:p>
          <a:pPr marL="0" lvl="0" indent="0" algn="l" defTabSz="977900">
            <a:lnSpc>
              <a:spcPct val="100000"/>
            </a:lnSpc>
            <a:spcBef>
              <a:spcPct val="0"/>
            </a:spcBef>
            <a:spcAft>
              <a:spcPct val="35000"/>
            </a:spcAft>
            <a:buNone/>
          </a:pPr>
          <a:r>
            <a:rPr lang="en-US" sz="2200" kern="1200"/>
            <a:t>Lack of collaboration efforts</a:t>
          </a:r>
        </a:p>
      </dsp:txBody>
      <dsp:txXfrm>
        <a:off x="1066260" y="2309745"/>
        <a:ext cx="9449339" cy="923169"/>
      </dsp:txXfrm>
    </dsp:sp>
    <dsp:sp modelId="{25E6C2B4-14F5-40A8-BC89-AA500F572304}">
      <dsp:nvSpPr>
        <dsp:cNvPr id="0" name=""/>
        <dsp:cNvSpPr/>
      </dsp:nvSpPr>
      <dsp:spPr>
        <a:xfrm>
          <a:off x="0" y="3463707"/>
          <a:ext cx="10515600" cy="923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03828A-8753-46F3-B550-88D1899FCEE3}">
      <dsp:nvSpPr>
        <dsp:cNvPr id="0" name=""/>
        <dsp:cNvSpPr/>
      </dsp:nvSpPr>
      <dsp:spPr>
        <a:xfrm>
          <a:off x="279258" y="3671420"/>
          <a:ext cx="507743" cy="5077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F0AEA-15B1-4051-90F7-B992419AEB56}">
      <dsp:nvSpPr>
        <dsp:cNvPr id="0" name=""/>
        <dsp:cNvSpPr/>
      </dsp:nvSpPr>
      <dsp:spPr>
        <a:xfrm>
          <a:off x="1066260" y="3463707"/>
          <a:ext cx="9449339" cy="92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702" tIns="97702" rIns="97702" bIns="97702" numCol="1" spcCol="1270" anchor="ctr" anchorCtr="0">
          <a:noAutofit/>
        </a:bodyPr>
        <a:lstStyle/>
        <a:p>
          <a:pPr marL="0" lvl="0" indent="0" algn="l" defTabSz="977900">
            <a:lnSpc>
              <a:spcPct val="100000"/>
            </a:lnSpc>
            <a:spcBef>
              <a:spcPct val="0"/>
            </a:spcBef>
            <a:spcAft>
              <a:spcPct val="35000"/>
            </a:spcAft>
            <a:buNone/>
          </a:pPr>
          <a:r>
            <a:rPr lang="en-US" sz="2200" kern="1200"/>
            <a:t>Political factors</a:t>
          </a:r>
        </a:p>
      </dsp:txBody>
      <dsp:txXfrm>
        <a:off x="1066260" y="3463707"/>
        <a:ext cx="9449339" cy="923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AA0AB-AE50-4AF7-B946-0F12D54E4C01}">
      <dsp:nvSpPr>
        <dsp:cNvPr id="0" name=""/>
        <dsp:cNvSpPr/>
      </dsp:nvSpPr>
      <dsp:spPr>
        <a:xfrm>
          <a:off x="1024838" y="2137"/>
          <a:ext cx="972544" cy="9725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98F5A72-A241-4BDB-896F-180D78CED784}">
      <dsp:nvSpPr>
        <dsp:cNvPr id="0" name=""/>
        <dsp:cNvSpPr/>
      </dsp:nvSpPr>
      <dsp:spPr>
        <a:xfrm>
          <a:off x="1232101" y="209400"/>
          <a:ext cx="558017" cy="5580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7C231FE-2D96-45B0-9B80-F686832DF04D}">
      <dsp:nvSpPr>
        <dsp:cNvPr id="0" name=""/>
        <dsp:cNvSpPr/>
      </dsp:nvSpPr>
      <dsp:spPr>
        <a:xfrm>
          <a:off x="713942" y="1277605"/>
          <a:ext cx="1594335" cy="71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Recruitment and inclusion of rural representatives on the evaluation committee</a:t>
          </a:r>
        </a:p>
      </dsp:txBody>
      <dsp:txXfrm>
        <a:off x="713942" y="1277605"/>
        <a:ext cx="1594335" cy="717451"/>
      </dsp:txXfrm>
    </dsp:sp>
    <dsp:sp modelId="{0210D809-9564-4160-B017-39F7EDC57368}">
      <dsp:nvSpPr>
        <dsp:cNvPr id="0" name=""/>
        <dsp:cNvSpPr/>
      </dsp:nvSpPr>
      <dsp:spPr>
        <a:xfrm>
          <a:off x="2898182" y="2137"/>
          <a:ext cx="972544" cy="9725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E48A8C-A3CB-4B06-A646-46DE8A1F2FE6}">
      <dsp:nvSpPr>
        <dsp:cNvPr id="0" name=""/>
        <dsp:cNvSpPr/>
      </dsp:nvSpPr>
      <dsp:spPr>
        <a:xfrm>
          <a:off x="3105446" y="209400"/>
          <a:ext cx="558017" cy="5580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52BDD85-1E62-4ADF-8398-9C388BE53492}">
      <dsp:nvSpPr>
        <dsp:cNvPr id="0" name=""/>
        <dsp:cNvSpPr/>
      </dsp:nvSpPr>
      <dsp:spPr>
        <a:xfrm>
          <a:off x="2587287" y="1277605"/>
          <a:ext cx="1594335" cy="71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Evaluation focus group designated for rural participants</a:t>
          </a:r>
        </a:p>
      </dsp:txBody>
      <dsp:txXfrm>
        <a:off x="2587287" y="1277605"/>
        <a:ext cx="1594335" cy="717451"/>
      </dsp:txXfrm>
    </dsp:sp>
    <dsp:sp modelId="{CA25AF0C-E6D8-42C1-BA9D-62CB4111483F}">
      <dsp:nvSpPr>
        <dsp:cNvPr id="0" name=""/>
        <dsp:cNvSpPr/>
      </dsp:nvSpPr>
      <dsp:spPr>
        <a:xfrm>
          <a:off x="4771527" y="2137"/>
          <a:ext cx="972544" cy="9725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9C2A7C6-EF82-497B-AFE8-ED1E1DFCBD54}">
      <dsp:nvSpPr>
        <dsp:cNvPr id="0" name=""/>
        <dsp:cNvSpPr/>
      </dsp:nvSpPr>
      <dsp:spPr>
        <a:xfrm>
          <a:off x="4978791" y="209400"/>
          <a:ext cx="558017" cy="5580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671789C-339D-48A0-8DBA-E45A120ADFED}">
      <dsp:nvSpPr>
        <dsp:cNvPr id="0" name=""/>
        <dsp:cNvSpPr/>
      </dsp:nvSpPr>
      <dsp:spPr>
        <a:xfrm>
          <a:off x="4460632" y="1277605"/>
          <a:ext cx="1594335" cy="71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Tribal partner involved with the evaluation</a:t>
          </a:r>
        </a:p>
      </dsp:txBody>
      <dsp:txXfrm>
        <a:off x="4460632" y="1277605"/>
        <a:ext cx="1594335" cy="717451"/>
      </dsp:txXfrm>
    </dsp:sp>
    <dsp:sp modelId="{4E053AB2-F49E-40D8-8DED-1137AA07D5E2}">
      <dsp:nvSpPr>
        <dsp:cNvPr id="0" name=""/>
        <dsp:cNvSpPr/>
      </dsp:nvSpPr>
      <dsp:spPr>
        <a:xfrm>
          <a:off x="6644872" y="2137"/>
          <a:ext cx="972544" cy="9725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0C21641-7F48-4D13-B635-9CA40E085680}">
      <dsp:nvSpPr>
        <dsp:cNvPr id="0" name=""/>
        <dsp:cNvSpPr/>
      </dsp:nvSpPr>
      <dsp:spPr>
        <a:xfrm>
          <a:off x="6852135" y="209400"/>
          <a:ext cx="558017" cy="5580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F29486F-865F-4300-90FC-493DED3339C5}">
      <dsp:nvSpPr>
        <dsp:cNvPr id="0" name=""/>
        <dsp:cNvSpPr/>
      </dsp:nvSpPr>
      <dsp:spPr>
        <a:xfrm>
          <a:off x="6333976" y="1277605"/>
          <a:ext cx="1594335" cy="71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Rural stakeholders with implementation grants have their own evaluation process</a:t>
          </a:r>
        </a:p>
      </dsp:txBody>
      <dsp:txXfrm>
        <a:off x="6333976" y="1277605"/>
        <a:ext cx="1594335" cy="717451"/>
      </dsp:txXfrm>
    </dsp:sp>
    <dsp:sp modelId="{C67C07A1-1327-4CF0-8678-103C36E06FD5}">
      <dsp:nvSpPr>
        <dsp:cNvPr id="0" name=""/>
        <dsp:cNvSpPr/>
      </dsp:nvSpPr>
      <dsp:spPr>
        <a:xfrm>
          <a:off x="8518216" y="2137"/>
          <a:ext cx="972544" cy="9725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0CC3179-7BD3-41E7-BB2E-7700D14816CE}">
      <dsp:nvSpPr>
        <dsp:cNvPr id="0" name=""/>
        <dsp:cNvSpPr/>
      </dsp:nvSpPr>
      <dsp:spPr>
        <a:xfrm>
          <a:off x="8725480" y="209400"/>
          <a:ext cx="558017" cy="5580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6A334A7-DD5F-4967-940B-B5930BB60D68}">
      <dsp:nvSpPr>
        <dsp:cNvPr id="0" name=""/>
        <dsp:cNvSpPr/>
      </dsp:nvSpPr>
      <dsp:spPr>
        <a:xfrm>
          <a:off x="8207321" y="1277605"/>
          <a:ext cx="1594335" cy="71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Cancer plan stakeholders were in and/or serve rural areas</a:t>
          </a:r>
        </a:p>
      </dsp:txBody>
      <dsp:txXfrm>
        <a:off x="8207321" y="1277605"/>
        <a:ext cx="1594335" cy="717451"/>
      </dsp:txXfrm>
    </dsp:sp>
    <dsp:sp modelId="{E7A5BE99-549E-484A-996B-FF5D42B9F33D}">
      <dsp:nvSpPr>
        <dsp:cNvPr id="0" name=""/>
        <dsp:cNvSpPr/>
      </dsp:nvSpPr>
      <dsp:spPr>
        <a:xfrm>
          <a:off x="2898182" y="2393640"/>
          <a:ext cx="972544" cy="9725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2E362B-A045-43E5-B2E1-02BAFE0F3FA2}">
      <dsp:nvSpPr>
        <dsp:cNvPr id="0" name=""/>
        <dsp:cNvSpPr/>
      </dsp:nvSpPr>
      <dsp:spPr>
        <a:xfrm>
          <a:off x="3105446" y="2600904"/>
          <a:ext cx="558017" cy="5580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2660234-BD62-4C43-B99C-29D973FBB58F}">
      <dsp:nvSpPr>
        <dsp:cNvPr id="0" name=""/>
        <dsp:cNvSpPr/>
      </dsp:nvSpPr>
      <dsp:spPr>
        <a:xfrm>
          <a:off x="2587287" y="3669109"/>
          <a:ext cx="1594335" cy="71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The contracted evaluator came from a rural part of the state</a:t>
          </a:r>
        </a:p>
      </dsp:txBody>
      <dsp:txXfrm>
        <a:off x="2587287" y="3669109"/>
        <a:ext cx="1594335" cy="717451"/>
      </dsp:txXfrm>
    </dsp:sp>
    <dsp:sp modelId="{4571C5F1-4091-42B5-BDA2-7DA8A9AECF69}">
      <dsp:nvSpPr>
        <dsp:cNvPr id="0" name=""/>
        <dsp:cNvSpPr/>
      </dsp:nvSpPr>
      <dsp:spPr>
        <a:xfrm>
          <a:off x="4771527" y="2393640"/>
          <a:ext cx="972544" cy="9725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067FF0C-F80B-4147-BC5A-99808F595B33}">
      <dsp:nvSpPr>
        <dsp:cNvPr id="0" name=""/>
        <dsp:cNvSpPr/>
      </dsp:nvSpPr>
      <dsp:spPr>
        <a:xfrm>
          <a:off x="4978791" y="2600904"/>
          <a:ext cx="558017" cy="55801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9F46380-CE3D-41EB-9D9A-CBFBC7B14409}">
      <dsp:nvSpPr>
        <dsp:cNvPr id="0" name=""/>
        <dsp:cNvSpPr/>
      </dsp:nvSpPr>
      <dsp:spPr>
        <a:xfrm>
          <a:off x="4460632" y="3669109"/>
          <a:ext cx="1594335" cy="71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State was mostly rural, so rural involvement was implicit</a:t>
          </a:r>
        </a:p>
      </dsp:txBody>
      <dsp:txXfrm>
        <a:off x="4460632" y="3669109"/>
        <a:ext cx="1594335" cy="717451"/>
      </dsp:txXfrm>
    </dsp:sp>
    <dsp:sp modelId="{7F3CCFCD-BB5F-480C-AC6B-352CB0A12B1B}">
      <dsp:nvSpPr>
        <dsp:cNvPr id="0" name=""/>
        <dsp:cNvSpPr/>
      </dsp:nvSpPr>
      <dsp:spPr>
        <a:xfrm>
          <a:off x="6644872" y="2393640"/>
          <a:ext cx="972544" cy="97254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380FED6-1B52-43D0-84DF-EE159AD16A2E}">
      <dsp:nvSpPr>
        <dsp:cNvPr id="0" name=""/>
        <dsp:cNvSpPr/>
      </dsp:nvSpPr>
      <dsp:spPr>
        <a:xfrm>
          <a:off x="6852135" y="2600904"/>
          <a:ext cx="558017" cy="55801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39FFFB8-A2F2-4B93-98DB-7D0F2A7E4E1B}">
      <dsp:nvSpPr>
        <dsp:cNvPr id="0" name=""/>
        <dsp:cNvSpPr/>
      </dsp:nvSpPr>
      <dsp:spPr>
        <a:xfrm>
          <a:off x="6333976" y="3669109"/>
          <a:ext cx="1594335" cy="717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Data from rural areas was included in summaries and analyses</a:t>
          </a:r>
        </a:p>
      </dsp:txBody>
      <dsp:txXfrm>
        <a:off x="6333976" y="3669109"/>
        <a:ext cx="1594335" cy="71745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8FC0A-724D-4A6B-B5DB-6F324963E069}"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B9793-2DAC-43BE-843F-FFA9EA19621C}" type="slidenum">
              <a:rPr lang="en-US" smtClean="0"/>
              <a:t>‹#›</a:t>
            </a:fld>
            <a:endParaRPr lang="en-US"/>
          </a:p>
        </p:txBody>
      </p:sp>
    </p:spTree>
    <p:extLst>
      <p:ext uri="{BB962C8B-B14F-4D97-AF65-F5344CB8AC3E}">
        <p14:creationId xmlns:p14="http://schemas.microsoft.com/office/powerpoint/2010/main" val="202670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00A504-20F5-7B4E-A06F-61822741C30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558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856015-24FD-7145-9687-A3BF3F81F692}" type="slidenum">
              <a:rPr kumimoji="0" lang="en-US" sz="1200" b="0" i="0" u="none" strike="noStrike" kern="1200" cap="none" spc="0" normalizeH="0" baseline="0" noProof="0" smtClean="0">
                <a:ln>
                  <a:noFill/>
                </a:ln>
                <a:solidFill>
                  <a:prstClr val="black"/>
                </a:solidFill>
                <a:effectLst/>
                <a:uLnTx/>
                <a:uFillTx/>
                <a:latin typeface="Calibri"/>
                <a:ea typeface="+mn-ea"/>
                <a:cs typeface="+mn-cs"/>
                <a:sym typeface="Trebuchet MS" pitchFamily="-106"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sym typeface="Trebuchet MS" pitchFamily="-106" charset="0"/>
            </a:endParaRPr>
          </a:p>
        </p:txBody>
      </p:sp>
    </p:spTree>
    <p:extLst>
      <p:ext uri="{BB962C8B-B14F-4D97-AF65-F5344CB8AC3E}">
        <p14:creationId xmlns:p14="http://schemas.microsoft.com/office/powerpoint/2010/main" val="289832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5B53A-9820-4FC0-8EC2-6CFD8BB7A2F7}" type="slidenum">
              <a:rPr lang="en-US" smtClean="0"/>
              <a:t>6</a:t>
            </a:fld>
            <a:endParaRPr lang="en-US"/>
          </a:p>
        </p:txBody>
      </p:sp>
    </p:spTree>
    <p:extLst>
      <p:ext uri="{BB962C8B-B14F-4D97-AF65-F5344CB8AC3E}">
        <p14:creationId xmlns:p14="http://schemas.microsoft.com/office/powerpoint/2010/main" val="68978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2EE82B-3681-49C3-AEC4-690089A589F9}" type="slidenum">
              <a:rPr lang="en-US" smtClean="0"/>
              <a:t>7</a:t>
            </a:fld>
            <a:endParaRPr lang="en-US"/>
          </a:p>
        </p:txBody>
      </p:sp>
    </p:spTree>
    <p:extLst>
      <p:ext uri="{BB962C8B-B14F-4D97-AF65-F5344CB8AC3E}">
        <p14:creationId xmlns:p14="http://schemas.microsoft.com/office/powerpoint/2010/main" val="199568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13</a:t>
            </a:fld>
            <a:endParaRPr lang="en-US" dirty="0"/>
          </a:p>
        </p:txBody>
      </p:sp>
    </p:spTree>
    <p:extLst>
      <p:ext uri="{BB962C8B-B14F-4D97-AF65-F5344CB8AC3E}">
        <p14:creationId xmlns:p14="http://schemas.microsoft.com/office/powerpoint/2010/main" val="224936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27</a:t>
            </a:fld>
            <a:endParaRPr lang="en-US" dirty="0"/>
          </a:p>
        </p:txBody>
      </p:sp>
    </p:spTree>
    <p:extLst>
      <p:ext uri="{BB962C8B-B14F-4D97-AF65-F5344CB8AC3E}">
        <p14:creationId xmlns:p14="http://schemas.microsoft.com/office/powerpoint/2010/main" val="1725676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5E1E-22E4-4D74-B0DA-C8D8324A3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C66A02-08B3-4245-BF5E-EEC18A296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E965F-B169-4E02-A41C-7AF63974E0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3C0564-9A05-452F-9841-6F5691ECD303}"/>
              </a:ext>
            </a:extLst>
          </p:cNvPr>
          <p:cNvSpPr>
            <a:spLocks noGrp="1"/>
          </p:cNvSpPr>
          <p:nvPr>
            <p:ph type="ftr" sz="quarter" idx="11"/>
          </p:nvPr>
        </p:nvSpPr>
        <p:spPr/>
        <p:txBody>
          <a:bodyPr/>
          <a:lstStyle/>
          <a:p>
            <a:r>
              <a:rPr lang="en-US"/>
              <a:t>Department of Health Management and Policy</a:t>
            </a:r>
          </a:p>
        </p:txBody>
      </p:sp>
      <p:sp>
        <p:nvSpPr>
          <p:cNvPr id="6" name="Slide Number Placeholder 5">
            <a:extLst>
              <a:ext uri="{FF2B5EF4-FFF2-40B4-BE49-F238E27FC236}">
                <a16:creationId xmlns:a16="http://schemas.microsoft.com/office/drawing/2014/main" id="{5FEC0E67-1E8F-4D4F-A999-643CE93CD5DE}"/>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1914695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5AEA-A818-411E-B6C3-F98E86E9C7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C7B64-7980-450C-A427-7EA90AD64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3EF6-AE62-4E97-8D4C-19CD0B9F94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8A7367F-4147-491B-8FAA-549EB7FEE869}"/>
              </a:ext>
            </a:extLst>
          </p:cNvPr>
          <p:cNvSpPr>
            <a:spLocks noGrp="1"/>
          </p:cNvSpPr>
          <p:nvPr>
            <p:ph type="ftr" sz="quarter" idx="11"/>
          </p:nvPr>
        </p:nvSpPr>
        <p:spPr/>
        <p:txBody>
          <a:bodyPr/>
          <a:lstStyle/>
          <a:p>
            <a:r>
              <a:rPr lang="en-US"/>
              <a:t>Department of Health Management and Policy</a:t>
            </a:r>
          </a:p>
        </p:txBody>
      </p:sp>
      <p:sp>
        <p:nvSpPr>
          <p:cNvPr id="6" name="Slide Number Placeholder 5">
            <a:extLst>
              <a:ext uri="{FF2B5EF4-FFF2-40B4-BE49-F238E27FC236}">
                <a16:creationId xmlns:a16="http://schemas.microsoft.com/office/drawing/2014/main" id="{AA9332C9-C142-408D-9EEC-A3E20BE2D95C}"/>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240549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18C05-0200-48BA-92D8-36B429949B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4B548-17EE-41BA-9AD3-E5ADDF2B6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420F2-6C70-4985-A510-FB0961F709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CE7ECF0-7DE1-4DF6-97DD-9015E89AF747}"/>
              </a:ext>
            </a:extLst>
          </p:cNvPr>
          <p:cNvSpPr>
            <a:spLocks noGrp="1"/>
          </p:cNvSpPr>
          <p:nvPr>
            <p:ph type="ftr" sz="quarter" idx="11"/>
          </p:nvPr>
        </p:nvSpPr>
        <p:spPr/>
        <p:txBody>
          <a:bodyPr/>
          <a:lstStyle/>
          <a:p>
            <a:r>
              <a:rPr lang="en-US"/>
              <a:t>Department of Health Management and Policy</a:t>
            </a:r>
          </a:p>
        </p:txBody>
      </p:sp>
      <p:sp>
        <p:nvSpPr>
          <p:cNvPr id="6" name="Slide Number Placeholder 5">
            <a:extLst>
              <a:ext uri="{FF2B5EF4-FFF2-40B4-BE49-F238E27FC236}">
                <a16:creationId xmlns:a16="http://schemas.microsoft.com/office/drawing/2014/main" id="{0806435B-E901-46C6-93DD-F38626BA0984}"/>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387804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0ACFEF-7930-2D43-AA79-3F34EF2EE2FA}"/>
              </a:ext>
            </a:extLst>
          </p:cNvPr>
          <p:cNvPicPr>
            <a:picLocks noChangeAspect="1"/>
          </p:cNvPicPr>
          <p:nvPr userDrawn="1"/>
        </p:nvPicPr>
        <p:blipFill>
          <a:blip r:embed="rId2"/>
          <a:stretch>
            <a:fillRect/>
          </a:stretch>
        </p:blipFill>
        <p:spPr>
          <a:xfrm>
            <a:off x="0" y="511033"/>
            <a:ext cx="12192000" cy="4438650"/>
          </a:xfrm>
          <a:prstGeom prst="rect">
            <a:avLst/>
          </a:prstGeom>
        </p:spPr>
      </p:pic>
      <p:sp>
        <p:nvSpPr>
          <p:cNvPr id="2" name="Title 1">
            <a:extLst>
              <a:ext uri="{FF2B5EF4-FFF2-40B4-BE49-F238E27FC236}">
                <a16:creationId xmlns:a16="http://schemas.microsoft.com/office/drawing/2014/main" id="{9FD486C6-F4E7-6B45-92D4-3F3CC9C6864D}"/>
              </a:ext>
            </a:extLst>
          </p:cNvPr>
          <p:cNvSpPr>
            <a:spLocks noGrp="1"/>
          </p:cNvSpPr>
          <p:nvPr>
            <p:ph type="ctrTitle"/>
          </p:nvPr>
        </p:nvSpPr>
        <p:spPr>
          <a:xfrm>
            <a:off x="5933660" y="878549"/>
            <a:ext cx="5489715" cy="2387600"/>
          </a:xfrm>
        </p:spPr>
        <p:txBody>
          <a:bodyPr anchor="b">
            <a:normAutofit/>
          </a:bodyPr>
          <a:lstStyle>
            <a:lvl1pPr algn="r">
              <a:defRPr sz="4050" b="1">
                <a:solidFill>
                  <a:schemeClr val="bg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5933660" y="3358224"/>
            <a:ext cx="5489715" cy="1655762"/>
          </a:xfrm>
        </p:spPr>
        <p:txBody>
          <a:bodyPr/>
          <a:lstStyle>
            <a:lvl1pPr marL="0" indent="0" algn="r">
              <a:buNone/>
              <a:defRPr sz="1800">
                <a:solidFill>
                  <a:srgbClr val="00B0F0"/>
                </a:solidFill>
                <a:latin typeface="Source Sans Pro" panose="020B0503030403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8" name="Group 7"/>
          <p:cNvGrpSpPr/>
          <p:nvPr userDrawn="1"/>
        </p:nvGrpSpPr>
        <p:grpSpPr>
          <a:xfrm>
            <a:off x="9166737" y="5466718"/>
            <a:ext cx="2256639" cy="587864"/>
            <a:chOff x="1046163" y="703263"/>
            <a:chExt cx="1133475" cy="295275"/>
          </a:xfrm>
        </p:grpSpPr>
        <p:sp>
          <p:nvSpPr>
            <p:cNvPr id="9" name="Freeform 3974"/>
            <p:cNvSpPr>
              <a:spLocks/>
            </p:cNvSpPr>
            <p:nvPr/>
          </p:nvSpPr>
          <p:spPr bwMode="auto">
            <a:xfrm>
              <a:off x="1046163" y="703263"/>
              <a:ext cx="176212" cy="166688"/>
            </a:xfrm>
            <a:custGeom>
              <a:avLst/>
              <a:gdLst/>
              <a:ahLst/>
              <a:cxnLst>
                <a:cxn ang="0">
                  <a:pos x="90" y="0"/>
                </a:cxn>
                <a:cxn ang="0">
                  <a:pos x="56" y="25"/>
                </a:cxn>
                <a:cxn ang="0">
                  <a:pos x="21" y="0"/>
                </a:cxn>
                <a:cxn ang="0">
                  <a:pos x="33" y="40"/>
                </a:cxn>
                <a:cxn ang="0">
                  <a:pos x="0" y="65"/>
                </a:cxn>
                <a:cxn ang="0">
                  <a:pos x="43" y="65"/>
                </a:cxn>
                <a:cxn ang="0">
                  <a:pos x="56" y="105"/>
                </a:cxn>
                <a:cxn ang="0">
                  <a:pos x="69" y="65"/>
                </a:cxn>
                <a:cxn ang="0">
                  <a:pos x="111" y="65"/>
                </a:cxn>
                <a:cxn ang="0">
                  <a:pos x="77" y="40"/>
                </a:cxn>
                <a:cxn ang="0">
                  <a:pos x="90" y="0"/>
                </a:cxn>
              </a:cxnLst>
              <a:rect l="0" t="0" r="r" b="b"/>
              <a:pathLst>
                <a:path w="111" h="105">
                  <a:moveTo>
                    <a:pt x="90" y="0"/>
                  </a:moveTo>
                  <a:lnTo>
                    <a:pt x="56" y="25"/>
                  </a:lnTo>
                  <a:lnTo>
                    <a:pt x="21" y="0"/>
                  </a:lnTo>
                  <a:lnTo>
                    <a:pt x="33" y="40"/>
                  </a:lnTo>
                  <a:lnTo>
                    <a:pt x="0" y="65"/>
                  </a:lnTo>
                  <a:lnTo>
                    <a:pt x="43" y="65"/>
                  </a:lnTo>
                  <a:lnTo>
                    <a:pt x="56" y="105"/>
                  </a:lnTo>
                  <a:lnTo>
                    <a:pt x="69" y="65"/>
                  </a:lnTo>
                  <a:lnTo>
                    <a:pt x="111" y="65"/>
                  </a:lnTo>
                  <a:lnTo>
                    <a:pt x="77" y="40"/>
                  </a:lnTo>
                  <a:lnTo>
                    <a:pt x="90" y="0"/>
                  </a:lnTo>
                  <a:close/>
                </a:path>
              </a:pathLst>
            </a:custGeom>
            <a:solidFill>
              <a:srgbClr val="ED3025"/>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 name="Freeform 3975"/>
            <p:cNvSpPr>
              <a:spLocks/>
            </p:cNvSpPr>
            <p:nvPr/>
          </p:nvSpPr>
          <p:spPr bwMode="auto">
            <a:xfrm>
              <a:off x="1135063" y="703263"/>
              <a:ext cx="184150" cy="166688"/>
            </a:xfrm>
            <a:custGeom>
              <a:avLst/>
              <a:gdLst/>
              <a:ahLst/>
              <a:cxnLst>
                <a:cxn ang="0">
                  <a:pos x="34" y="0"/>
                </a:cxn>
                <a:cxn ang="0">
                  <a:pos x="47" y="40"/>
                </a:cxn>
                <a:cxn ang="0">
                  <a:pos x="88" y="40"/>
                </a:cxn>
                <a:cxn ang="0">
                  <a:pos x="55" y="65"/>
                </a:cxn>
                <a:cxn ang="0">
                  <a:pos x="67" y="105"/>
                </a:cxn>
                <a:cxn ang="0">
                  <a:pos x="34" y="80"/>
                </a:cxn>
                <a:cxn ang="0">
                  <a:pos x="0" y="105"/>
                </a:cxn>
                <a:cxn ang="0">
                  <a:pos x="86" y="105"/>
                </a:cxn>
                <a:cxn ang="0">
                  <a:pos x="116" y="0"/>
                </a:cxn>
                <a:cxn ang="0">
                  <a:pos x="34" y="0"/>
                </a:cxn>
              </a:cxnLst>
              <a:rect l="0" t="0" r="r" b="b"/>
              <a:pathLst>
                <a:path w="116" h="105">
                  <a:moveTo>
                    <a:pt x="34" y="0"/>
                  </a:moveTo>
                  <a:lnTo>
                    <a:pt x="47" y="40"/>
                  </a:lnTo>
                  <a:lnTo>
                    <a:pt x="88" y="40"/>
                  </a:lnTo>
                  <a:lnTo>
                    <a:pt x="55" y="65"/>
                  </a:lnTo>
                  <a:lnTo>
                    <a:pt x="67" y="105"/>
                  </a:lnTo>
                  <a:lnTo>
                    <a:pt x="34" y="80"/>
                  </a:lnTo>
                  <a:lnTo>
                    <a:pt x="0" y="105"/>
                  </a:lnTo>
                  <a:lnTo>
                    <a:pt x="86" y="105"/>
                  </a:lnTo>
                  <a:lnTo>
                    <a:pt x="116" y="0"/>
                  </a:lnTo>
                  <a:lnTo>
                    <a:pt x="34" y="0"/>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2" name="Freeform 3976"/>
            <p:cNvSpPr>
              <a:spLocks noEditPoints="1"/>
            </p:cNvSpPr>
            <p:nvPr/>
          </p:nvSpPr>
          <p:spPr bwMode="auto">
            <a:xfrm>
              <a:off x="1657350" y="706438"/>
              <a:ext cx="174625" cy="161925"/>
            </a:xfrm>
            <a:custGeom>
              <a:avLst/>
              <a:gdLst/>
              <a:ahLst/>
              <a:cxnLst>
                <a:cxn ang="0">
                  <a:pos x="14" y="12"/>
                </a:cxn>
                <a:cxn ang="0">
                  <a:pos x="10" y="4"/>
                </a:cxn>
                <a:cxn ang="0">
                  <a:pos x="2" y="2"/>
                </a:cxn>
                <a:cxn ang="0">
                  <a:pos x="1" y="0"/>
                </a:cxn>
                <a:cxn ang="0">
                  <a:pos x="37" y="0"/>
                </a:cxn>
                <a:cxn ang="0">
                  <a:pos x="49" y="1"/>
                </a:cxn>
                <a:cxn ang="0">
                  <a:pos x="59" y="3"/>
                </a:cxn>
                <a:cxn ang="0">
                  <a:pos x="73" y="10"/>
                </a:cxn>
                <a:cxn ang="0">
                  <a:pos x="79" y="19"/>
                </a:cxn>
                <a:cxn ang="0">
                  <a:pos x="82" y="28"/>
                </a:cxn>
                <a:cxn ang="0">
                  <a:pos x="83" y="41"/>
                </a:cxn>
                <a:cxn ang="0">
                  <a:pos x="81" y="52"/>
                </a:cxn>
                <a:cxn ang="0">
                  <a:pos x="79"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6" y="67"/>
                </a:cxn>
                <a:cxn ang="0">
                  <a:pos x="61" y="63"/>
                </a:cxn>
                <a:cxn ang="0">
                  <a:pos x="67" y="52"/>
                </a:cxn>
                <a:cxn ang="0">
                  <a:pos x="68" y="39"/>
                </a:cxn>
                <a:cxn ang="0">
                  <a:pos x="66" y="22"/>
                </a:cxn>
                <a:cxn ang="0">
                  <a:pos x="64" y="18"/>
                </a:cxn>
                <a:cxn ang="0">
                  <a:pos x="58" y="10"/>
                </a:cxn>
                <a:cxn ang="0">
                  <a:pos x="51"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4" y="6"/>
                    <a:pt x="12" y="5"/>
                    <a:pt x="10" y="4"/>
                  </a:cubicBezTo>
                  <a:cubicBezTo>
                    <a:pt x="9" y="4"/>
                    <a:pt x="8" y="4"/>
                    <a:pt x="7" y="3"/>
                  </a:cubicBezTo>
                  <a:cubicBezTo>
                    <a:pt x="5" y="3"/>
                    <a:pt x="3" y="3"/>
                    <a:pt x="2" y="2"/>
                  </a:cubicBezTo>
                  <a:cubicBezTo>
                    <a:pt x="1" y="2"/>
                    <a:pt x="0" y="2"/>
                    <a:pt x="0" y="1"/>
                  </a:cubicBezTo>
                  <a:cubicBezTo>
                    <a:pt x="0" y="0"/>
                    <a:pt x="1" y="0"/>
                    <a:pt x="1" y="0"/>
                  </a:cubicBezTo>
                  <a:cubicBezTo>
                    <a:pt x="2" y="0"/>
                    <a:pt x="2" y="0"/>
                    <a:pt x="2" y="0"/>
                  </a:cubicBezTo>
                  <a:cubicBezTo>
                    <a:pt x="14" y="0"/>
                    <a:pt x="25" y="0"/>
                    <a:pt x="37" y="0"/>
                  </a:cubicBezTo>
                  <a:cubicBezTo>
                    <a:pt x="39" y="0"/>
                    <a:pt x="41" y="0"/>
                    <a:pt x="44"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5"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3" y="38"/>
                    <a:pt x="83" y="41"/>
                  </a:cubicBezTo>
                  <a:cubicBezTo>
                    <a:pt x="83" y="43"/>
                    <a:pt x="83" y="44"/>
                    <a:pt x="82" y="45"/>
                  </a:cubicBezTo>
                  <a:cubicBezTo>
                    <a:pt x="82" y="48"/>
                    <a:pt x="82" y="50"/>
                    <a:pt x="81" y="52"/>
                  </a:cubicBezTo>
                  <a:cubicBezTo>
                    <a:pt x="81" y="53"/>
                    <a:pt x="80" y="55"/>
                    <a:pt x="80" y="56"/>
                  </a:cubicBezTo>
                  <a:cubicBezTo>
                    <a:pt x="79" y="57"/>
                    <a:pt x="79" y="58"/>
                    <a:pt x="79" y="59"/>
                  </a:cubicBezTo>
                  <a:cubicBezTo>
                    <a:pt x="78" y="60"/>
                    <a:pt x="77" y="62"/>
                    <a:pt x="75" y="64"/>
                  </a:cubicBezTo>
                  <a:cubicBezTo>
                    <a:pt x="73" y="66"/>
                    <a:pt x="71" y="68"/>
                    <a:pt x="68" y="70"/>
                  </a:cubicBezTo>
                  <a:cubicBezTo>
                    <a:pt x="66" y="71"/>
                    <a:pt x="63" y="72"/>
                    <a:pt x="60" y="73"/>
                  </a:cubicBezTo>
                  <a:cubicBezTo>
                    <a:pt x="58" y="74"/>
                    <a:pt x="57" y="74"/>
                    <a:pt x="55" y="75"/>
                  </a:cubicBezTo>
                  <a:cubicBezTo>
                    <a:pt x="55" y="75"/>
                    <a:pt x="55" y="75"/>
                    <a:pt x="55" y="75"/>
                  </a:cubicBezTo>
                  <a:cubicBezTo>
                    <a:pt x="52" y="75"/>
                    <a:pt x="49" y="76"/>
                    <a:pt x="46" y="76"/>
                  </a:cubicBezTo>
                  <a:cubicBezTo>
                    <a:pt x="45" y="76"/>
                    <a:pt x="43" y="76"/>
                    <a:pt x="42" y="76"/>
                  </a:cubicBezTo>
                  <a:cubicBezTo>
                    <a:pt x="42" y="76"/>
                    <a:pt x="42" y="76"/>
                    <a:pt x="42" y="76"/>
                  </a:cubicBezTo>
                  <a:cubicBezTo>
                    <a:pt x="40" y="77"/>
                    <a:pt x="38" y="77"/>
                    <a:pt x="36" y="77"/>
                  </a:cubicBezTo>
                  <a:cubicBezTo>
                    <a:pt x="29" y="77"/>
                    <a:pt x="23" y="77"/>
                    <a:pt x="16" y="77"/>
                  </a:cubicBezTo>
                  <a:cubicBezTo>
                    <a:pt x="16" y="77"/>
                    <a:pt x="16" y="77"/>
                    <a:pt x="16"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5" y="72"/>
                  </a:cubicBezTo>
                  <a:cubicBezTo>
                    <a:pt x="37" y="72"/>
                    <a:pt x="39" y="71"/>
                    <a:pt x="41" y="71"/>
                  </a:cubicBezTo>
                  <a:cubicBezTo>
                    <a:pt x="44" y="71"/>
                    <a:pt x="47" y="70"/>
                    <a:pt x="50" y="69"/>
                  </a:cubicBezTo>
                  <a:cubicBezTo>
                    <a:pt x="52" y="69"/>
                    <a:pt x="54" y="68"/>
                    <a:pt x="56" y="67"/>
                  </a:cubicBezTo>
                  <a:cubicBezTo>
                    <a:pt x="56" y="67"/>
                    <a:pt x="57" y="67"/>
                    <a:pt x="57" y="66"/>
                  </a:cubicBezTo>
                  <a:cubicBezTo>
                    <a:pt x="58" y="65"/>
                    <a:pt x="59" y="64"/>
                    <a:pt x="61" y="63"/>
                  </a:cubicBezTo>
                  <a:cubicBezTo>
                    <a:pt x="62" y="61"/>
                    <a:pt x="64" y="59"/>
                    <a:pt x="65" y="57"/>
                  </a:cubicBezTo>
                  <a:cubicBezTo>
                    <a:pt x="65" y="56"/>
                    <a:pt x="66" y="54"/>
                    <a:pt x="67" y="52"/>
                  </a:cubicBezTo>
                  <a:cubicBezTo>
                    <a:pt x="67" y="50"/>
                    <a:pt x="68"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60" y="12"/>
                    <a:pt x="58" y="10"/>
                  </a:cubicBezTo>
                  <a:cubicBezTo>
                    <a:pt x="57" y="10"/>
                    <a:pt x="55" y="9"/>
                    <a:pt x="54" y="8"/>
                  </a:cubicBezTo>
                  <a:cubicBezTo>
                    <a:pt x="53" y="7"/>
                    <a:pt x="52" y="7"/>
                    <a:pt x="51" y="7"/>
                  </a:cubicBezTo>
                  <a:cubicBezTo>
                    <a:pt x="49" y="6"/>
                    <a:pt x="47" y="6"/>
                    <a:pt x="45" y="5"/>
                  </a:cubicBezTo>
                  <a:cubicBezTo>
                    <a:pt x="43" y="5"/>
                    <a:pt x="42" y="5"/>
                    <a:pt x="40" y="5"/>
                  </a:cubicBezTo>
                  <a:cubicBezTo>
                    <a:pt x="37" y="4"/>
                    <a:pt x="33" y="5"/>
                    <a:pt x="30" y="5"/>
                  </a:cubicBezTo>
                  <a:cubicBezTo>
                    <a:pt x="29" y="6"/>
                    <a:pt x="28" y="6"/>
                    <a:pt x="28" y="7"/>
                  </a:cubicBezTo>
                  <a:cubicBezTo>
                    <a:pt x="28" y="9"/>
                    <a:pt x="27" y="11"/>
                    <a:pt x="27" y="12"/>
                  </a:cubicBezTo>
                  <a:cubicBezTo>
                    <a:pt x="27" y="21"/>
                    <a:pt x="27" y="30"/>
                    <a:pt x="27" y="39"/>
                  </a:cubicBezTo>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3" name="Freeform 3977"/>
            <p:cNvSpPr>
              <a:spLocks noEditPoints="1"/>
            </p:cNvSpPr>
            <p:nvPr/>
          </p:nvSpPr>
          <p:spPr bwMode="auto">
            <a:xfrm>
              <a:off x="2008188" y="706438"/>
              <a:ext cx="171450" cy="161925"/>
            </a:xfrm>
            <a:custGeom>
              <a:avLst/>
              <a:gdLst/>
              <a:ahLst/>
              <a:cxnLst>
                <a:cxn ang="0">
                  <a:pos x="22" y="51"/>
                </a:cxn>
                <a:cxn ang="0">
                  <a:pos x="19" y="56"/>
                </a:cxn>
                <a:cxn ang="0">
                  <a:pos x="15" y="64"/>
                </a:cxn>
                <a:cxn ang="0">
                  <a:pos x="10" y="75"/>
                </a:cxn>
                <a:cxn ang="0">
                  <a:pos x="8" y="77"/>
                </a:cxn>
                <a:cxn ang="0">
                  <a:pos x="1" y="77"/>
                </a:cxn>
                <a:cxn ang="0">
                  <a:pos x="1" y="75"/>
                </a:cxn>
                <a:cxn ang="0">
                  <a:pos x="3" y="69"/>
                </a:cxn>
                <a:cxn ang="0">
                  <a:pos x="8" y="59"/>
                </a:cxn>
                <a:cxn ang="0">
                  <a:pos x="12" y="51"/>
                </a:cxn>
                <a:cxn ang="0">
                  <a:pos x="15" y="44"/>
                </a:cxn>
                <a:cxn ang="0">
                  <a:pos x="19" y="36"/>
                </a:cxn>
                <a:cxn ang="0">
                  <a:pos x="22" y="28"/>
                </a:cxn>
                <a:cxn ang="0">
                  <a:pos x="26" y="21"/>
                </a:cxn>
                <a:cxn ang="0">
                  <a:pos x="29" y="13"/>
                </a:cxn>
                <a:cxn ang="0">
                  <a:pos x="31" y="8"/>
                </a:cxn>
                <a:cxn ang="0">
                  <a:pos x="22" y="3"/>
                </a:cxn>
                <a:cxn ang="0">
                  <a:pos x="22" y="0"/>
                </a:cxn>
                <a:cxn ang="0">
                  <a:pos x="46" y="1"/>
                </a:cxn>
                <a:cxn ang="0">
                  <a:pos x="48" y="6"/>
                </a:cxn>
                <a:cxn ang="0">
                  <a:pos x="52" y="13"/>
                </a:cxn>
                <a:cxn ang="0">
                  <a:pos x="58" y="26"/>
                </a:cxn>
                <a:cxn ang="0">
                  <a:pos x="60" y="31"/>
                </a:cxn>
                <a:cxn ang="0">
                  <a:pos x="64" y="40"/>
                </a:cxn>
                <a:cxn ang="0">
                  <a:pos x="69" y="48"/>
                </a:cxn>
                <a:cxn ang="0">
                  <a:pos x="73" y="58"/>
                </a:cxn>
                <a:cxn ang="0">
                  <a:pos x="77" y="66"/>
                </a:cxn>
                <a:cxn ang="0">
                  <a:pos x="80" y="73"/>
                </a:cxn>
                <a:cxn ang="0">
                  <a:pos x="81" y="77"/>
                </a:cxn>
                <a:cxn ang="0">
                  <a:pos x="67" y="75"/>
                </a:cxn>
                <a:cxn ang="0">
                  <a:pos x="62" y="65"/>
                </a:cxn>
                <a:cxn ang="0">
                  <a:pos x="59" y="57"/>
                </a:cxn>
                <a:cxn ang="0">
                  <a:pos x="54" y="51"/>
                </a:cxn>
                <a:cxn ang="0">
                  <a:pos x="38" y="46"/>
                </a:cxn>
                <a:cxn ang="0">
                  <a:pos x="53" y="46"/>
                </a:cxn>
                <a:cxn ang="0">
                  <a:pos x="52" y="43"/>
                </a:cxn>
                <a:cxn ang="0">
                  <a:pos x="50" y="37"/>
                </a:cxn>
                <a:cxn ang="0">
                  <a:pos x="48" y="33"/>
                </a:cxn>
                <a:cxn ang="0">
                  <a:pos x="44" y="26"/>
                </a:cxn>
                <a:cxn ang="0">
                  <a:pos x="41" y="18"/>
                </a:cxn>
                <a:cxn ang="0">
                  <a:pos x="39" y="14"/>
                </a:cxn>
                <a:cxn ang="0">
                  <a:pos x="38" y="15"/>
                </a:cxn>
                <a:cxn ang="0">
                  <a:pos x="34" y="23"/>
                </a:cxn>
                <a:cxn ang="0">
                  <a:pos x="29" y="33"/>
                </a:cxn>
                <a:cxn ang="0">
                  <a:pos x="24" y="45"/>
                </a:cxn>
                <a:cxn ang="0">
                  <a:pos x="25" y="46"/>
                </a:cxn>
              </a:cxnLst>
              <a:rect l="0" t="0" r="r" b="b"/>
              <a:pathLst>
                <a:path w="82" h="77">
                  <a:moveTo>
                    <a:pt x="38" y="51"/>
                  </a:moveTo>
                  <a:cubicBezTo>
                    <a:pt x="33" y="51"/>
                    <a:pt x="28" y="51"/>
                    <a:pt x="22" y="51"/>
                  </a:cubicBezTo>
                  <a:cubicBezTo>
                    <a:pt x="21" y="51"/>
                    <a:pt x="21" y="51"/>
                    <a:pt x="20" y="53"/>
                  </a:cubicBezTo>
                  <a:cubicBezTo>
                    <a:pt x="20" y="54"/>
                    <a:pt x="19" y="55"/>
                    <a:pt x="19" y="56"/>
                  </a:cubicBezTo>
                  <a:cubicBezTo>
                    <a:pt x="18" y="57"/>
                    <a:pt x="18" y="58"/>
                    <a:pt x="18" y="58"/>
                  </a:cubicBezTo>
                  <a:cubicBezTo>
                    <a:pt x="17" y="60"/>
                    <a:pt x="16" y="62"/>
                    <a:pt x="15" y="64"/>
                  </a:cubicBezTo>
                  <a:cubicBezTo>
                    <a:pt x="14" y="66"/>
                    <a:pt x="13" y="68"/>
                    <a:pt x="13" y="70"/>
                  </a:cubicBezTo>
                  <a:cubicBezTo>
                    <a:pt x="12" y="71"/>
                    <a:pt x="11" y="73"/>
                    <a:pt x="10" y="75"/>
                  </a:cubicBezTo>
                  <a:cubicBezTo>
                    <a:pt x="10" y="75"/>
                    <a:pt x="10" y="75"/>
                    <a:pt x="10" y="75"/>
                  </a:cubicBezTo>
                  <a:cubicBezTo>
                    <a:pt x="9" y="77"/>
                    <a:pt x="9" y="77"/>
                    <a:pt x="8" y="77"/>
                  </a:cubicBezTo>
                  <a:cubicBezTo>
                    <a:pt x="6" y="77"/>
                    <a:pt x="4" y="77"/>
                    <a:pt x="2" y="77"/>
                  </a:cubicBezTo>
                  <a:cubicBezTo>
                    <a:pt x="1" y="77"/>
                    <a:pt x="1" y="77"/>
                    <a:pt x="1" y="77"/>
                  </a:cubicBezTo>
                  <a:cubicBezTo>
                    <a:pt x="1" y="77"/>
                    <a:pt x="0" y="76"/>
                    <a:pt x="0" y="76"/>
                  </a:cubicBezTo>
                  <a:cubicBezTo>
                    <a:pt x="1" y="75"/>
                    <a:pt x="1" y="75"/>
                    <a:pt x="1" y="75"/>
                  </a:cubicBezTo>
                  <a:cubicBezTo>
                    <a:pt x="1" y="74"/>
                    <a:pt x="2" y="73"/>
                    <a:pt x="2" y="72"/>
                  </a:cubicBezTo>
                  <a:cubicBezTo>
                    <a:pt x="3" y="71"/>
                    <a:pt x="3" y="70"/>
                    <a:pt x="3" y="69"/>
                  </a:cubicBezTo>
                  <a:cubicBezTo>
                    <a:pt x="4" y="68"/>
                    <a:pt x="5" y="66"/>
                    <a:pt x="6" y="64"/>
                  </a:cubicBezTo>
                  <a:cubicBezTo>
                    <a:pt x="7" y="62"/>
                    <a:pt x="7" y="61"/>
                    <a:pt x="8" y="59"/>
                  </a:cubicBezTo>
                  <a:cubicBezTo>
                    <a:pt x="9" y="57"/>
                    <a:pt x="10" y="56"/>
                    <a:pt x="10" y="54"/>
                  </a:cubicBezTo>
                  <a:cubicBezTo>
                    <a:pt x="11" y="53"/>
                    <a:pt x="11" y="52"/>
                    <a:pt x="12" y="51"/>
                  </a:cubicBezTo>
                  <a:cubicBezTo>
                    <a:pt x="12" y="50"/>
                    <a:pt x="12" y="50"/>
                    <a:pt x="13" y="49"/>
                  </a:cubicBezTo>
                  <a:cubicBezTo>
                    <a:pt x="14" y="47"/>
                    <a:pt x="14" y="46"/>
                    <a:pt x="15" y="44"/>
                  </a:cubicBezTo>
                  <a:cubicBezTo>
                    <a:pt x="16" y="43"/>
                    <a:pt x="16" y="42"/>
                    <a:pt x="16" y="41"/>
                  </a:cubicBezTo>
                  <a:cubicBezTo>
                    <a:pt x="17" y="39"/>
                    <a:pt x="18" y="38"/>
                    <a:pt x="19" y="36"/>
                  </a:cubicBezTo>
                  <a:cubicBezTo>
                    <a:pt x="19" y="35"/>
                    <a:pt x="20" y="33"/>
                    <a:pt x="21" y="32"/>
                  </a:cubicBezTo>
                  <a:cubicBezTo>
                    <a:pt x="21" y="31"/>
                    <a:pt x="22" y="29"/>
                    <a:pt x="22" y="28"/>
                  </a:cubicBezTo>
                  <a:cubicBezTo>
                    <a:pt x="23" y="28"/>
                    <a:pt x="23" y="27"/>
                    <a:pt x="23" y="26"/>
                  </a:cubicBezTo>
                  <a:cubicBezTo>
                    <a:pt x="24" y="25"/>
                    <a:pt x="25" y="23"/>
                    <a:pt x="26" y="21"/>
                  </a:cubicBezTo>
                  <a:cubicBezTo>
                    <a:pt x="26" y="20"/>
                    <a:pt x="27" y="18"/>
                    <a:pt x="28" y="17"/>
                  </a:cubicBezTo>
                  <a:cubicBezTo>
                    <a:pt x="28" y="16"/>
                    <a:pt x="29" y="15"/>
                    <a:pt x="29" y="13"/>
                  </a:cubicBezTo>
                  <a:cubicBezTo>
                    <a:pt x="30" y="13"/>
                    <a:pt x="30" y="12"/>
                    <a:pt x="30" y="11"/>
                  </a:cubicBezTo>
                  <a:cubicBezTo>
                    <a:pt x="31" y="10"/>
                    <a:pt x="31" y="9"/>
                    <a:pt x="31" y="8"/>
                  </a:cubicBezTo>
                  <a:cubicBezTo>
                    <a:pt x="32" y="6"/>
                    <a:pt x="31" y="5"/>
                    <a:pt x="29" y="4"/>
                  </a:cubicBezTo>
                  <a:cubicBezTo>
                    <a:pt x="27" y="4"/>
                    <a:pt x="24" y="3"/>
                    <a:pt x="22" y="3"/>
                  </a:cubicBezTo>
                  <a:cubicBezTo>
                    <a:pt x="21" y="2"/>
                    <a:pt x="21" y="2"/>
                    <a:pt x="21" y="1"/>
                  </a:cubicBezTo>
                  <a:cubicBezTo>
                    <a:pt x="21" y="0"/>
                    <a:pt x="21" y="0"/>
                    <a:pt x="22" y="0"/>
                  </a:cubicBezTo>
                  <a:cubicBezTo>
                    <a:pt x="29" y="0"/>
                    <a:pt x="37" y="0"/>
                    <a:pt x="44" y="0"/>
                  </a:cubicBezTo>
                  <a:cubicBezTo>
                    <a:pt x="45" y="0"/>
                    <a:pt x="45" y="0"/>
                    <a:pt x="46" y="1"/>
                  </a:cubicBezTo>
                  <a:cubicBezTo>
                    <a:pt x="46" y="2"/>
                    <a:pt x="47" y="3"/>
                    <a:pt x="47" y="4"/>
                  </a:cubicBezTo>
                  <a:cubicBezTo>
                    <a:pt x="48" y="4"/>
                    <a:pt x="48" y="5"/>
                    <a:pt x="48" y="6"/>
                  </a:cubicBezTo>
                  <a:cubicBezTo>
                    <a:pt x="49" y="7"/>
                    <a:pt x="50" y="9"/>
                    <a:pt x="51" y="11"/>
                  </a:cubicBezTo>
                  <a:cubicBezTo>
                    <a:pt x="51" y="11"/>
                    <a:pt x="51" y="12"/>
                    <a:pt x="52" y="13"/>
                  </a:cubicBezTo>
                  <a:cubicBezTo>
                    <a:pt x="52" y="15"/>
                    <a:pt x="53" y="17"/>
                    <a:pt x="54" y="19"/>
                  </a:cubicBezTo>
                  <a:cubicBezTo>
                    <a:pt x="56" y="21"/>
                    <a:pt x="57" y="24"/>
                    <a:pt x="58" y="26"/>
                  </a:cubicBezTo>
                  <a:cubicBezTo>
                    <a:pt x="58" y="27"/>
                    <a:pt x="59" y="28"/>
                    <a:pt x="59" y="29"/>
                  </a:cubicBezTo>
                  <a:cubicBezTo>
                    <a:pt x="60" y="30"/>
                    <a:pt x="60" y="31"/>
                    <a:pt x="60" y="31"/>
                  </a:cubicBezTo>
                  <a:cubicBezTo>
                    <a:pt x="61" y="33"/>
                    <a:pt x="62" y="35"/>
                    <a:pt x="63" y="37"/>
                  </a:cubicBezTo>
                  <a:cubicBezTo>
                    <a:pt x="64" y="38"/>
                    <a:pt x="64" y="39"/>
                    <a:pt x="64" y="40"/>
                  </a:cubicBezTo>
                  <a:cubicBezTo>
                    <a:pt x="65" y="40"/>
                    <a:pt x="65" y="41"/>
                    <a:pt x="65" y="42"/>
                  </a:cubicBezTo>
                  <a:cubicBezTo>
                    <a:pt x="66" y="44"/>
                    <a:pt x="68" y="46"/>
                    <a:pt x="69" y="48"/>
                  </a:cubicBezTo>
                  <a:cubicBezTo>
                    <a:pt x="69" y="50"/>
                    <a:pt x="70" y="51"/>
                    <a:pt x="71" y="53"/>
                  </a:cubicBezTo>
                  <a:cubicBezTo>
                    <a:pt x="71" y="54"/>
                    <a:pt x="72" y="56"/>
                    <a:pt x="73" y="58"/>
                  </a:cubicBezTo>
                  <a:cubicBezTo>
                    <a:pt x="74" y="59"/>
                    <a:pt x="74" y="60"/>
                    <a:pt x="74" y="60"/>
                  </a:cubicBezTo>
                  <a:cubicBezTo>
                    <a:pt x="75" y="62"/>
                    <a:pt x="76" y="64"/>
                    <a:pt x="77" y="66"/>
                  </a:cubicBezTo>
                  <a:cubicBezTo>
                    <a:pt x="78" y="67"/>
                    <a:pt x="78" y="69"/>
                    <a:pt x="79" y="70"/>
                  </a:cubicBezTo>
                  <a:cubicBezTo>
                    <a:pt x="80" y="71"/>
                    <a:pt x="80" y="72"/>
                    <a:pt x="80" y="73"/>
                  </a:cubicBezTo>
                  <a:cubicBezTo>
                    <a:pt x="81" y="74"/>
                    <a:pt x="81" y="75"/>
                    <a:pt x="82" y="75"/>
                  </a:cubicBezTo>
                  <a:cubicBezTo>
                    <a:pt x="82" y="76"/>
                    <a:pt x="82" y="77"/>
                    <a:pt x="81" y="77"/>
                  </a:cubicBezTo>
                  <a:cubicBezTo>
                    <a:pt x="77" y="77"/>
                    <a:pt x="73" y="77"/>
                    <a:pt x="69" y="77"/>
                  </a:cubicBezTo>
                  <a:cubicBezTo>
                    <a:pt x="68" y="77"/>
                    <a:pt x="67" y="76"/>
                    <a:pt x="67" y="75"/>
                  </a:cubicBezTo>
                  <a:cubicBezTo>
                    <a:pt x="66" y="73"/>
                    <a:pt x="65" y="72"/>
                    <a:pt x="64" y="70"/>
                  </a:cubicBezTo>
                  <a:cubicBezTo>
                    <a:pt x="64" y="68"/>
                    <a:pt x="63" y="66"/>
                    <a:pt x="62" y="65"/>
                  </a:cubicBezTo>
                  <a:cubicBezTo>
                    <a:pt x="61" y="63"/>
                    <a:pt x="61" y="61"/>
                    <a:pt x="60" y="60"/>
                  </a:cubicBezTo>
                  <a:cubicBezTo>
                    <a:pt x="59" y="59"/>
                    <a:pt x="59" y="58"/>
                    <a:pt x="59" y="57"/>
                  </a:cubicBezTo>
                  <a:cubicBezTo>
                    <a:pt x="58" y="56"/>
                    <a:pt x="57" y="54"/>
                    <a:pt x="56" y="53"/>
                  </a:cubicBezTo>
                  <a:cubicBezTo>
                    <a:pt x="56" y="52"/>
                    <a:pt x="55" y="51"/>
                    <a:pt x="54" y="51"/>
                  </a:cubicBezTo>
                  <a:cubicBezTo>
                    <a:pt x="49" y="51"/>
                    <a:pt x="44" y="51"/>
                    <a:pt x="38" y="51"/>
                  </a:cubicBezTo>
                  <a:moveTo>
                    <a:pt x="38" y="46"/>
                  </a:moveTo>
                  <a:cubicBezTo>
                    <a:pt x="52" y="46"/>
                    <a:pt x="52" y="46"/>
                    <a:pt x="52" y="46"/>
                  </a:cubicBezTo>
                  <a:cubicBezTo>
                    <a:pt x="52" y="46"/>
                    <a:pt x="53" y="46"/>
                    <a:pt x="53" y="46"/>
                  </a:cubicBezTo>
                  <a:cubicBezTo>
                    <a:pt x="54" y="46"/>
                    <a:pt x="54" y="46"/>
                    <a:pt x="54" y="45"/>
                  </a:cubicBezTo>
                  <a:cubicBezTo>
                    <a:pt x="53" y="44"/>
                    <a:pt x="53" y="44"/>
                    <a:pt x="52" y="43"/>
                  </a:cubicBezTo>
                  <a:cubicBezTo>
                    <a:pt x="52" y="42"/>
                    <a:pt x="52" y="41"/>
                    <a:pt x="51" y="41"/>
                  </a:cubicBezTo>
                  <a:cubicBezTo>
                    <a:pt x="51" y="39"/>
                    <a:pt x="50" y="38"/>
                    <a:pt x="50" y="37"/>
                  </a:cubicBezTo>
                  <a:cubicBezTo>
                    <a:pt x="50" y="37"/>
                    <a:pt x="49" y="36"/>
                    <a:pt x="49" y="36"/>
                  </a:cubicBezTo>
                  <a:cubicBezTo>
                    <a:pt x="49" y="35"/>
                    <a:pt x="48" y="34"/>
                    <a:pt x="48" y="33"/>
                  </a:cubicBezTo>
                  <a:cubicBezTo>
                    <a:pt x="47" y="31"/>
                    <a:pt x="46" y="29"/>
                    <a:pt x="45" y="28"/>
                  </a:cubicBezTo>
                  <a:cubicBezTo>
                    <a:pt x="45" y="27"/>
                    <a:pt x="45" y="26"/>
                    <a:pt x="44" y="26"/>
                  </a:cubicBezTo>
                  <a:cubicBezTo>
                    <a:pt x="44" y="25"/>
                    <a:pt x="44" y="24"/>
                    <a:pt x="43" y="23"/>
                  </a:cubicBezTo>
                  <a:cubicBezTo>
                    <a:pt x="42" y="21"/>
                    <a:pt x="41" y="19"/>
                    <a:pt x="41" y="18"/>
                  </a:cubicBezTo>
                  <a:cubicBezTo>
                    <a:pt x="40" y="16"/>
                    <a:pt x="40" y="15"/>
                    <a:pt x="39" y="14"/>
                  </a:cubicBezTo>
                  <a:cubicBezTo>
                    <a:pt x="39" y="14"/>
                    <a:pt x="39" y="14"/>
                    <a:pt x="39" y="14"/>
                  </a:cubicBezTo>
                  <a:cubicBezTo>
                    <a:pt x="38" y="14"/>
                    <a:pt x="38" y="14"/>
                    <a:pt x="38" y="14"/>
                  </a:cubicBezTo>
                  <a:cubicBezTo>
                    <a:pt x="38" y="15"/>
                    <a:pt x="38" y="15"/>
                    <a:pt x="38" y="15"/>
                  </a:cubicBezTo>
                  <a:cubicBezTo>
                    <a:pt x="37" y="16"/>
                    <a:pt x="37" y="17"/>
                    <a:pt x="36" y="17"/>
                  </a:cubicBezTo>
                  <a:cubicBezTo>
                    <a:pt x="36" y="19"/>
                    <a:pt x="35" y="21"/>
                    <a:pt x="34" y="23"/>
                  </a:cubicBezTo>
                  <a:cubicBezTo>
                    <a:pt x="32" y="26"/>
                    <a:pt x="31" y="28"/>
                    <a:pt x="30" y="31"/>
                  </a:cubicBezTo>
                  <a:cubicBezTo>
                    <a:pt x="30" y="32"/>
                    <a:pt x="29" y="33"/>
                    <a:pt x="29" y="33"/>
                  </a:cubicBezTo>
                  <a:cubicBezTo>
                    <a:pt x="28" y="35"/>
                    <a:pt x="27" y="36"/>
                    <a:pt x="27" y="38"/>
                  </a:cubicBezTo>
                  <a:cubicBezTo>
                    <a:pt x="26" y="40"/>
                    <a:pt x="25" y="43"/>
                    <a:pt x="24" y="45"/>
                  </a:cubicBezTo>
                  <a:cubicBezTo>
                    <a:pt x="23" y="46"/>
                    <a:pt x="23" y="46"/>
                    <a:pt x="24" y="46"/>
                  </a:cubicBezTo>
                  <a:cubicBezTo>
                    <a:pt x="25" y="46"/>
                    <a:pt x="25" y="46"/>
                    <a:pt x="25"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 name="Freeform 3978"/>
            <p:cNvSpPr>
              <a:spLocks noEditPoints="1"/>
            </p:cNvSpPr>
            <p:nvPr/>
          </p:nvSpPr>
          <p:spPr bwMode="auto">
            <a:xfrm>
              <a:off x="1498600" y="706438"/>
              <a:ext cx="171450" cy="161925"/>
            </a:xfrm>
            <a:custGeom>
              <a:avLst/>
              <a:gdLst/>
              <a:ahLst/>
              <a:cxnLst>
                <a:cxn ang="0">
                  <a:pos x="44" y="0"/>
                </a:cxn>
                <a:cxn ang="0">
                  <a:pos x="47" y="4"/>
                </a:cxn>
                <a:cxn ang="0">
                  <a:pos x="51" y="12"/>
                </a:cxn>
                <a:cxn ang="0">
                  <a:pos x="53" y="17"/>
                </a:cxn>
                <a:cxn ang="0">
                  <a:pos x="57" y="24"/>
                </a:cxn>
                <a:cxn ang="0">
                  <a:pos x="61" y="33"/>
                </a:cxn>
                <a:cxn ang="0">
                  <a:pos x="68" y="47"/>
                </a:cxn>
                <a:cxn ang="0">
                  <a:pos x="70" y="51"/>
                </a:cxn>
                <a:cxn ang="0">
                  <a:pos x="73" y="59"/>
                </a:cxn>
                <a:cxn ang="0">
                  <a:pos x="77" y="66"/>
                </a:cxn>
                <a:cxn ang="0">
                  <a:pos x="79" y="71"/>
                </a:cxn>
                <a:cxn ang="0">
                  <a:pos x="81" y="76"/>
                </a:cxn>
                <a:cxn ang="0">
                  <a:pos x="80" y="77"/>
                </a:cxn>
                <a:cxn ang="0">
                  <a:pos x="67" y="75"/>
                </a:cxn>
                <a:cxn ang="0">
                  <a:pos x="62" y="65"/>
                </a:cxn>
                <a:cxn ang="0">
                  <a:pos x="59" y="58"/>
                </a:cxn>
                <a:cxn ang="0">
                  <a:pos x="56" y="52"/>
                </a:cxn>
                <a:cxn ang="0">
                  <a:pos x="54" y="51"/>
                </a:cxn>
                <a:cxn ang="0">
                  <a:pos x="22" y="51"/>
                </a:cxn>
                <a:cxn ang="0">
                  <a:pos x="18"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2" y="27"/>
                </a:cxn>
                <a:cxn ang="0">
                  <a:pos x="28" y="36"/>
                </a:cxn>
                <a:cxn ang="0">
                  <a:pos x="23" y="45"/>
                </a:cxn>
                <a:cxn ang="0">
                  <a:pos x="24" y="46"/>
                </a:cxn>
              </a:cxnLst>
              <a:rect l="0" t="0" r="r" b="b"/>
              <a:pathLst>
                <a:path w="82" h="77">
                  <a:moveTo>
                    <a:pt x="33" y="0"/>
                  </a:moveTo>
                  <a:cubicBezTo>
                    <a:pt x="36" y="0"/>
                    <a:pt x="40" y="0"/>
                    <a:pt x="44" y="0"/>
                  </a:cubicBezTo>
                  <a:cubicBezTo>
                    <a:pt x="45" y="0"/>
                    <a:pt x="45" y="0"/>
                    <a:pt x="46" y="1"/>
                  </a:cubicBezTo>
                  <a:cubicBezTo>
                    <a:pt x="46" y="2"/>
                    <a:pt x="47" y="3"/>
                    <a:pt x="47" y="4"/>
                  </a:cubicBezTo>
                  <a:cubicBezTo>
                    <a:pt x="48" y="5"/>
                    <a:pt x="48" y="6"/>
                    <a:pt x="48" y="7"/>
                  </a:cubicBezTo>
                  <a:cubicBezTo>
                    <a:pt x="49" y="8"/>
                    <a:pt x="50" y="10"/>
                    <a:pt x="51" y="12"/>
                  </a:cubicBezTo>
                  <a:cubicBezTo>
                    <a:pt x="52" y="13"/>
                    <a:pt x="52" y="14"/>
                    <a:pt x="52" y="15"/>
                  </a:cubicBezTo>
                  <a:cubicBezTo>
                    <a:pt x="53" y="16"/>
                    <a:pt x="53" y="16"/>
                    <a:pt x="53" y="17"/>
                  </a:cubicBezTo>
                  <a:cubicBezTo>
                    <a:pt x="54" y="18"/>
                    <a:pt x="55" y="20"/>
                    <a:pt x="56" y="21"/>
                  </a:cubicBezTo>
                  <a:cubicBezTo>
                    <a:pt x="56" y="22"/>
                    <a:pt x="57" y="23"/>
                    <a:pt x="57" y="24"/>
                  </a:cubicBezTo>
                  <a:cubicBezTo>
                    <a:pt x="57" y="25"/>
                    <a:pt x="58" y="26"/>
                    <a:pt x="58" y="27"/>
                  </a:cubicBezTo>
                  <a:cubicBezTo>
                    <a:pt x="59" y="29"/>
                    <a:pt x="60" y="31"/>
                    <a:pt x="61" y="33"/>
                  </a:cubicBezTo>
                  <a:cubicBezTo>
                    <a:pt x="63" y="36"/>
                    <a:pt x="64" y="39"/>
                    <a:pt x="65" y="42"/>
                  </a:cubicBezTo>
                  <a:cubicBezTo>
                    <a:pt x="66" y="43"/>
                    <a:pt x="67" y="45"/>
                    <a:pt x="68" y="47"/>
                  </a:cubicBezTo>
                  <a:cubicBezTo>
                    <a:pt x="68" y="48"/>
                    <a:pt x="68" y="49"/>
                    <a:pt x="69" y="49"/>
                  </a:cubicBezTo>
                  <a:cubicBezTo>
                    <a:pt x="69" y="50"/>
                    <a:pt x="70" y="51"/>
                    <a:pt x="70" y="51"/>
                  </a:cubicBezTo>
                  <a:cubicBezTo>
                    <a:pt x="71" y="53"/>
                    <a:pt x="71" y="55"/>
                    <a:pt x="72" y="56"/>
                  </a:cubicBezTo>
                  <a:cubicBezTo>
                    <a:pt x="73" y="57"/>
                    <a:pt x="73" y="58"/>
                    <a:pt x="73" y="59"/>
                  </a:cubicBezTo>
                  <a:cubicBezTo>
                    <a:pt x="74" y="60"/>
                    <a:pt x="74" y="60"/>
                    <a:pt x="74" y="61"/>
                  </a:cubicBezTo>
                  <a:cubicBezTo>
                    <a:pt x="75" y="63"/>
                    <a:pt x="76" y="64"/>
                    <a:pt x="77" y="66"/>
                  </a:cubicBezTo>
                  <a:cubicBezTo>
                    <a:pt x="77" y="67"/>
                    <a:pt x="78" y="68"/>
                    <a:pt x="78" y="69"/>
                  </a:cubicBezTo>
                  <a:cubicBezTo>
                    <a:pt x="79" y="70"/>
                    <a:pt x="79" y="70"/>
                    <a:pt x="79" y="71"/>
                  </a:cubicBezTo>
                  <a:cubicBezTo>
                    <a:pt x="80" y="72"/>
                    <a:pt x="81" y="74"/>
                    <a:pt x="81" y="75"/>
                  </a:cubicBezTo>
                  <a:cubicBezTo>
                    <a:pt x="81" y="76"/>
                    <a:pt x="81" y="76"/>
                    <a:pt x="81" y="76"/>
                  </a:cubicBezTo>
                  <a:cubicBezTo>
                    <a:pt x="82" y="76"/>
                    <a:pt x="81" y="77"/>
                    <a:pt x="81" y="77"/>
                  </a:cubicBezTo>
                  <a:cubicBezTo>
                    <a:pt x="80" y="77"/>
                    <a:pt x="80" y="77"/>
                    <a:pt x="80" y="77"/>
                  </a:cubicBezTo>
                  <a:cubicBezTo>
                    <a:pt x="69" y="77"/>
                    <a:pt x="69" y="77"/>
                    <a:pt x="69" y="77"/>
                  </a:cubicBezTo>
                  <a:cubicBezTo>
                    <a:pt x="68" y="77"/>
                    <a:pt x="67" y="76"/>
                    <a:pt x="67" y="75"/>
                  </a:cubicBezTo>
                  <a:cubicBezTo>
                    <a:pt x="66" y="74"/>
                    <a:pt x="65" y="72"/>
                    <a:pt x="65" y="70"/>
                  </a:cubicBezTo>
                  <a:cubicBezTo>
                    <a:pt x="64" y="68"/>
                    <a:pt x="63" y="67"/>
                    <a:pt x="62" y="65"/>
                  </a:cubicBezTo>
                  <a:cubicBezTo>
                    <a:pt x="61" y="63"/>
                    <a:pt x="61" y="62"/>
                    <a:pt x="60" y="60"/>
                  </a:cubicBezTo>
                  <a:cubicBezTo>
                    <a:pt x="60" y="60"/>
                    <a:pt x="59" y="59"/>
                    <a:pt x="59" y="58"/>
                  </a:cubicBezTo>
                  <a:cubicBezTo>
                    <a:pt x="58" y="57"/>
                    <a:pt x="57" y="55"/>
                    <a:pt x="57" y="53"/>
                  </a:cubicBezTo>
                  <a:cubicBezTo>
                    <a:pt x="56" y="53"/>
                    <a:pt x="56" y="52"/>
                    <a:pt x="56" y="52"/>
                  </a:cubicBezTo>
                  <a:cubicBezTo>
                    <a:pt x="55" y="51"/>
                    <a:pt x="55" y="51"/>
                    <a:pt x="55" y="51"/>
                  </a:cubicBezTo>
                  <a:cubicBezTo>
                    <a:pt x="54" y="51"/>
                    <a:pt x="54" y="51"/>
                    <a:pt x="54" y="51"/>
                  </a:cubicBezTo>
                  <a:cubicBezTo>
                    <a:pt x="22" y="51"/>
                    <a:pt x="22" y="51"/>
                    <a:pt x="22" y="51"/>
                  </a:cubicBezTo>
                  <a:cubicBezTo>
                    <a:pt x="22" y="51"/>
                    <a:pt x="22" y="51"/>
                    <a:pt x="22" y="51"/>
                  </a:cubicBezTo>
                  <a:cubicBezTo>
                    <a:pt x="21" y="51"/>
                    <a:pt x="20" y="52"/>
                    <a:pt x="20" y="52"/>
                  </a:cubicBezTo>
                  <a:cubicBezTo>
                    <a:pt x="19" y="54"/>
                    <a:pt x="18" y="56"/>
                    <a:pt x="18" y="58"/>
                  </a:cubicBezTo>
                  <a:cubicBezTo>
                    <a:pt x="17" y="59"/>
                    <a:pt x="17" y="60"/>
                    <a:pt x="16" y="61"/>
                  </a:cubicBezTo>
                  <a:cubicBezTo>
                    <a:pt x="16" y="62"/>
                    <a:pt x="15" y="64"/>
                    <a:pt x="14" y="66"/>
                  </a:cubicBezTo>
                  <a:cubicBezTo>
                    <a:pt x="14" y="67"/>
                    <a:pt x="13" y="68"/>
                    <a:pt x="13" y="69"/>
                  </a:cubicBezTo>
                  <a:cubicBezTo>
                    <a:pt x="12" y="70"/>
                    <a:pt x="12" y="71"/>
                    <a:pt x="11" y="72"/>
                  </a:cubicBezTo>
                  <a:cubicBezTo>
                    <a:pt x="11" y="73"/>
                    <a:pt x="10" y="74"/>
                    <a:pt x="10" y="75"/>
                  </a:cubicBezTo>
                  <a:cubicBezTo>
                    <a:pt x="10" y="76"/>
                    <a:pt x="9" y="77"/>
                    <a:pt x="8" y="77"/>
                  </a:cubicBezTo>
                  <a:cubicBezTo>
                    <a:pt x="6" y="77"/>
                    <a:pt x="4" y="77"/>
                    <a:pt x="2" y="77"/>
                  </a:cubicBezTo>
                  <a:cubicBezTo>
                    <a:pt x="1" y="77"/>
                    <a:pt x="1" y="77"/>
                    <a:pt x="1" y="77"/>
                  </a:cubicBezTo>
                  <a:cubicBezTo>
                    <a:pt x="0" y="77"/>
                    <a:pt x="0" y="76"/>
                    <a:pt x="0" y="75"/>
                  </a:cubicBezTo>
                  <a:cubicBezTo>
                    <a:pt x="1" y="74"/>
                    <a:pt x="2" y="73"/>
                    <a:pt x="2" y="72"/>
                  </a:cubicBezTo>
                  <a:cubicBezTo>
                    <a:pt x="2" y="71"/>
                    <a:pt x="3" y="70"/>
                    <a:pt x="3" y="70"/>
                  </a:cubicBezTo>
                  <a:cubicBezTo>
                    <a:pt x="3" y="69"/>
                    <a:pt x="4" y="68"/>
                    <a:pt x="4" y="67"/>
                  </a:cubicBezTo>
                  <a:cubicBezTo>
                    <a:pt x="5" y="66"/>
                    <a:pt x="5" y="65"/>
                    <a:pt x="5" y="65"/>
                  </a:cubicBezTo>
                  <a:cubicBezTo>
                    <a:pt x="6" y="63"/>
                    <a:pt x="7" y="61"/>
                    <a:pt x="8" y="60"/>
                  </a:cubicBezTo>
                  <a:cubicBezTo>
                    <a:pt x="8" y="59"/>
                    <a:pt x="9" y="58"/>
                    <a:pt x="9" y="57"/>
                  </a:cubicBezTo>
                  <a:cubicBezTo>
                    <a:pt x="10" y="55"/>
                    <a:pt x="11" y="53"/>
                    <a:pt x="11" y="52"/>
                  </a:cubicBezTo>
                  <a:cubicBezTo>
                    <a:pt x="12" y="51"/>
                    <a:pt x="12" y="50"/>
                    <a:pt x="13" y="49"/>
                  </a:cubicBezTo>
                  <a:cubicBezTo>
                    <a:pt x="13" y="48"/>
                    <a:pt x="14" y="47"/>
                    <a:pt x="14" y="46"/>
                  </a:cubicBezTo>
                  <a:cubicBezTo>
                    <a:pt x="15" y="45"/>
                    <a:pt x="15" y="44"/>
                    <a:pt x="15" y="44"/>
                  </a:cubicBezTo>
                  <a:cubicBezTo>
                    <a:pt x="16" y="41"/>
                    <a:pt x="17" y="39"/>
                    <a:pt x="18" y="37"/>
                  </a:cubicBezTo>
                  <a:cubicBezTo>
                    <a:pt x="19" y="35"/>
                    <a:pt x="20" y="34"/>
                    <a:pt x="21" y="32"/>
                  </a:cubicBezTo>
                  <a:cubicBezTo>
                    <a:pt x="21" y="31"/>
                    <a:pt x="21" y="30"/>
                    <a:pt x="22" y="29"/>
                  </a:cubicBezTo>
                  <a:cubicBezTo>
                    <a:pt x="22" y="28"/>
                    <a:pt x="22" y="28"/>
                    <a:pt x="23" y="27"/>
                  </a:cubicBezTo>
                  <a:cubicBezTo>
                    <a:pt x="24" y="25"/>
                    <a:pt x="24" y="24"/>
                    <a:pt x="25" y="22"/>
                  </a:cubicBezTo>
                  <a:cubicBezTo>
                    <a:pt x="26" y="20"/>
                    <a:pt x="27" y="19"/>
                    <a:pt x="27" y="17"/>
                  </a:cubicBezTo>
                  <a:cubicBezTo>
                    <a:pt x="28" y="16"/>
                    <a:pt x="28" y="15"/>
                    <a:pt x="29" y="14"/>
                  </a:cubicBezTo>
                  <a:cubicBezTo>
                    <a:pt x="29" y="13"/>
                    <a:pt x="30" y="13"/>
                    <a:pt x="30" y="12"/>
                  </a:cubicBezTo>
                  <a:cubicBezTo>
                    <a:pt x="30" y="11"/>
                    <a:pt x="31" y="9"/>
                    <a:pt x="31" y="8"/>
                  </a:cubicBezTo>
                  <a:cubicBezTo>
                    <a:pt x="31" y="6"/>
                    <a:pt x="31" y="5"/>
                    <a:pt x="29" y="4"/>
                  </a:cubicBezTo>
                  <a:cubicBezTo>
                    <a:pt x="27" y="4"/>
                    <a:pt x="24" y="3"/>
                    <a:pt x="22" y="3"/>
                  </a:cubicBezTo>
                  <a:cubicBezTo>
                    <a:pt x="21" y="2"/>
                    <a:pt x="20" y="2"/>
                    <a:pt x="20" y="1"/>
                  </a:cubicBezTo>
                  <a:cubicBezTo>
                    <a:pt x="20" y="0"/>
                    <a:pt x="21" y="0"/>
                    <a:pt x="21" y="0"/>
                  </a:cubicBezTo>
                  <a:cubicBezTo>
                    <a:pt x="22" y="0"/>
                    <a:pt x="22" y="0"/>
                    <a:pt x="22" y="0"/>
                  </a:cubicBezTo>
                  <a:cubicBezTo>
                    <a:pt x="26" y="0"/>
                    <a:pt x="29" y="0"/>
                    <a:pt x="33" y="0"/>
                  </a:cubicBezTo>
                  <a:moveTo>
                    <a:pt x="38" y="46"/>
                  </a:moveTo>
                  <a:cubicBezTo>
                    <a:pt x="38" y="46"/>
                    <a:pt x="38" y="46"/>
                    <a:pt x="38" y="46"/>
                  </a:cubicBezTo>
                  <a:cubicBezTo>
                    <a:pt x="43" y="46"/>
                    <a:pt x="47" y="46"/>
                    <a:pt x="52" y="46"/>
                  </a:cubicBezTo>
                  <a:cubicBezTo>
                    <a:pt x="52" y="46"/>
                    <a:pt x="53" y="46"/>
                    <a:pt x="53" y="46"/>
                  </a:cubicBezTo>
                  <a:cubicBezTo>
                    <a:pt x="54"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6" y="28"/>
                    <a:pt x="45" y="27"/>
                  </a:cubicBezTo>
                  <a:cubicBezTo>
                    <a:pt x="44" y="26"/>
                    <a:pt x="44" y="25"/>
                    <a:pt x="44" y="24"/>
                  </a:cubicBezTo>
                  <a:cubicBezTo>
                    <a:pt x="43" y="22"/>
                    <a:pt x="42" y="21"/>
                    <a:pt x="41" y="19"/>
                  </a:cubicBezTo>
                  <a:cubicBezTo>
                    <a:pt x="40" y="17"/>
                    <a:pt x="40" y="16"/>
                    <a:pt x="39" y="14"/>
                  </a:cubicBezTo>
                  <a:cubicBezTo>
                    <a:pt x="38" y="14"/>
                    <a:pt x="38" y="14"/>
                    <a:pt x="38" y="14"/>
                  </a:cubicBezTo>
                  <a:cubicBezTo>
                    <a:pt x="38" y="14"/>
                    <a:pt x="38" y="14"/>
                    <a:pt x="38" y="14"/>
                  </a:cubicBezTo>
                  <a:cubicBezTo>
                    <a:pt x="37" y="15"/>
                    <a:pt x="37" y="16"/>
                    <a:pt x="36" y="17"/>
                  </a:cubicBezTo>
                  <a:cubicBezTo>
                    <a:pt x="36" y="19"/>
                    <a:pt x="35" y="20"/>
                    <a:pt x="34" y="22"/>
                  </a:cubicBezTo>
                  <a:cubicBezTo>
                    <a:pt x="33" y="24"/>
                    <a:pt x="32" y="26"/>
                    <a:pt x="32" y="27"/>
                  </a:cubicBezTo>
                  <a:cubicBezTo>
                    <a:pt x="31" y="30"/>
                    <a:pt x="30" y="32"/>
                    <a:pt x="29" y="34"/>
                  </a:cubicBezTo>
                  <a:cubicBezTo>
                    <a:pt x="28" y="34"/>
                    <a:pt x="28" y="35"/>
                    <a:pt x="28" y="36"/>
                  </a:cubicBezTo>
                  <a:cubicBezTo>
                    <a:pt x="27" y="37"/>
                    <a:pt x="26" y="39"/>
                    <a:pt x="25" y="41"/>
                  </a:cubicBezTo>
                  <a:cubicBezTo>
                    <a:pt x="25" y="42"/>
                    <a:pt x="24" y="44"/>
                    <a:pt x="23" y="45"/>
                  </a:cubicBezTo>
                  <a:cubicBezTo>
                    <a:pt x="23" y="46"/>
                    <a:pt x="23" y="46"/>
                    <a:pt x="24" y="46"/>
                  </a:cubicBezTo>
                  <a:cubicBezTo>
                    <a:pt x="24" y="46"/>
                    <a:pt x="24" y="46"/>
                    <a:pt x="24"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 name="Freeform 3979"/>
            <p:cNvSpPr>
              <a:spLocks/>
            </p:cNvSpPr>
            <p:nvPr/>
          </p:nvSpPr>
          <p:spPr bwMode="auto">
            <a:xfrm>
              <a:off x="1338263" y="703263"/>
              <a:ext cx="142875" cy="166688"/>
            </a:xfrm>
            <a:custGeom>
              <a:avLst/>
              <a:gdLst/>
              <a:ahLst/>
              <a:cxnLst>
                <a:cxn ang="0">
                  <a:pos x="35" y="79"/>
                </a:cxn>
                <a:cxn ang="0">
                  <a:pos x="27" y="77"/>
                </a:cxn>
                <a:cxn ang="0">
                  <a:pos x="18" y="72"/>
                </a:cxn>
                <a:cxn ang="0">
                  <a:pos x="10" y="66"/>
                </a:cxn>
                <a:cxn ang="0">
                  <a:pos x="4" y="57"/>
                </a:cxn>
                <a:cxn ang="0">
                  <a:pos x="2" y="51"/>
                </a:cxn>
                <a:cxn ang="0">
                  <a:pos x="0" y="39"/>
                </a:cxn>
                <a:cxn ang="0">
                  <a:pos x="2" y="23"/>
                </a:cxn>
                <a:cxn ang="0">
                  <a:pos x="6" y="13"/>
                </a:cxn>
                <a:cxn ang="0">
                  <a:pos x="16" y="4"/>
                </a:cxn>
                <a:cxn ang="0">
                  <a:pos x="26" y="1"/>
                </a:cxn>
                <a:cxn ang="0">
                  <a:pos x="34" y="0"/>
                </a:cxn>
                <a:cxn ang="0">
                  <a:pos x="47" y="0"/>
                </a:cxn>
                <a:cxn ang="0">
                  <a:pos x="59" y="4"/>
                </a:cxn>
                <a:cxn ang="0">
                  <a:pos x="65" y="9"/>
                </a:cxn>
                <a:cxn ang="0">
                  <a:pos x="67" y="17"/>
                </a:cxn>
                <a:cxn ang="0">
                  <a:pos x="56" y="17"/>
                </a:cxn>
                <a:cxn ang="0">
                  <a:pos x="54" y="15"/>
                </a:cxn>
                <a:cxn ang="0">
                  <a:pos x="39" y="5"/>
                </a:cxn>
                <a:cxn ang="0">
                  <a:pos x="28" y="7"/>
                </a:cxn>
                <a:cxn ang="0">
                  <a:pos x="24" y="9"/>
                </a:cxn>
                <a:cxn ang="0">
                  <a:pos x="18" y="17"/>
                </a:cxn>
                <a:cxn ang="0">
                  <a:pos x="15" y="27"/>
                </a:cxn>
                <a:cxn ang="0">
                  <a:pos x="14" y="34"/>
                </a:cxn>
                <a:cxn ang="0">
                  <a:pos x="17" y="51"/>
                </a:cxn>
                <a:cxn ang="0">
                  <a:pos x="20" y="59"/>
                </a:cxn>
                <a:cxn ang="0">
                  <a:pos x="30" y="69"/>
                </a:cxn>
                <a:cxn ang="0">
                  <a:pos x="39" y="72"/>
                </a:cxn>
                <a:cxn ang="0">
                  <a:pos x="46" y="73"/>
                </a:cxn>
                <a:cxn ang="0">
                  <a:pos x="63" y="72"/>
                </a:cxn>
                <a:cxn ang="0">
                  <a:pos x="68" y="72"/>
                </a:cxn>
                <a:cxn ang="0">
                  <a:pos x="67" y="76"/>
                </a:cxn>
                <a:cxn ang="0">
                  <a:pos x="57" y="78"/>
                </a:cxn>
                <a:cxn ang="0">
                  <a:pos x="43" y="79"/>
                </a:cxn>
              </a:cxnLst>
              <a:rect l="0" t="0" r="r" b="b"/>
              <a:pathLst>
                <a:path w="68" h="79">
                  <a:moveTo>
                    <a:pt x="43" y="79"/>
                  </a:moveTo>
                  <a:cubicBezTo>
                    <a:pt x="41" y="79"/>
                    <a:pt x="38" y="79"/>
                    <a:pt x="35" y="79"/>
                  </a:cubicBezTo>
                  <a:cubicBezTo>
                    <a:pt x="34" y="79"/>
                    <a:pt x="33" y="78"/>
                    <a:pt x="32" y="78"/>
                  </a:cubicBezTo>
                  <a:cubicBezTo>
                    <a:pt x="30" y="78"/>
                    <a:pt x="29" y="77"/>
                    <a:pt x="27"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8" y="63"/>
                    <a:pt x="7" y="61"/>
                  </a:cubicBezTo>
                  <a:cubicBezTo>
                    <a:pt x="6" y="59"/>
                    <a:pt x="5" y="58"/>
                    <a:pt x="4" y="57"/>
                  </a:cubicBezTo>
                  <a:cubicBezTo>
                    <a:pt x="4" y="56"/>
                    <a:pt x="4" y="55"/>
                    <a:pt x="3" y="54"/>
                  </a:cubicBezTo>
                  <a:cubicBezTo>
                    <a:pt x="3" y="53"/>
                    <a:pt x="2" y="52"/>
                    <a:pt x="2" y="51"/>
                  </a:cubicBezTo>
                  <a:cubicBezTo>
                    <a:pt x="2" y="49"/>
                    <a:pt x="1" y="47"/>
                    <a:pt x="1" y="44"/>
                  </a:cubicBezTo>
                  <a:cubicBezTo>
                    <a:pt x="0" y="43"/>
                    <a:pt x="0" y="41"/>
                    <a:pt x="0" y="39"/>
                  </a:cubicBezTo>
                  <a:cubicBezTo>
                    <a:pt x="0" y="36"/>
                    <a:pt x="0" y="33"/>
                    <a:pt x="0" y="31"/>
                  </a:cubicBezTo>
                  <a:cubicBezTo>
                    <a:pt x="1" y="28"/>
                    <a:pt x="1" y="26"/>
                    <a:pt x="2" y="23"/>
                  </a:cubicBezTo>
                  <a:cubicBezTo>
                    <a:pt x="2" y="22"/>
                    <a:pt x="3" y="20"/>
                    <a:pt x="3" y="19"/>
                  </a:cubicBezTo>
                  <a:cubicBezTo>
                    <a:pt x="4" y="17"/>
                    <a:pt x="5" y="15"/>
                    <a:pt x="6" y="13"/>
                  </a:cubicBezTo>
                  <a:cubicBezTo>
                    <a:pt x="8" y="11"/>
                    <a:pt x="9" y="10"/>
                    <a:pt x="10" y="8"/>
                  </a:cubicBezTo>
                  <a:cubicBezTo>
                    <a:pt x="12" y="7"/>
                    <a:pt x="13" y="5"/>
                    <a:pt x="16" y="4"/>
                  </a:cubicBezTo>
                  <a:cubicBezTo>
                    <a:pt x="18" y="4"/>
                    <a:pt x="19" y="3"/>
                    <a:pt x="21" y="2"/>
                  </a:cubicBezTo>
                  <a:cubicBezTo>
                    <a:pt x="23" y="1"/>
                    <a:pt x="24" y="1"/>
                    <a:pt x="26" y="1"/>
                  </a:cubicBezTo>
                  <a:cubicBezTo>
                    <a:pt x="27" y="0"/>
                    <a:pt x="28" y="0"/>
                    <a:pt x="29" y="0"/>
                  </a:cubicBezTo>
                  <a:cubicBezTo>
                    <a:pt x="30" y="0"/>
                    <a:pt x="32" y="0"/>
                    <a:pt x="34" y="0"/>
                  </a:cubicBezTo>
                  <a:cubicBezTo>
                    <a:pt x="37" y="0"/>
                    <a:pt x="41" y="0"/>
                    <a:pt x="45" y="0"/>
                  </a:cubicBezTo>
                  <a:cubicBezTo>
                    <a:pt x="45" y="0"/>
                    <a:pt x="46" y="0"/>
                    <a:pt x="47" y="0"/>
                  </a:cubicBezTo>
                  <a:cubicBezTo>
                    <a:pt x="49" y="1"/>
                    <a:pt x="52" y="1"/>
                    <a:pt x="54" y="2"/>
                  </a:cubicBezTo>
                  <a:cubicBezTo>
                    <a:pt x="56" y="2"/>
                    <a:pt x="58" y="3"/>
                    <a:pt x="59" y="4"/>
                  </a:cubicBezTo>
                  <a:cubicBezTo>
                    <a:pt x="60" y="4"/>
                    <a:pt x="60" y="5"/>
                    <a:pt x="61" y="5"/>
                  </a:cubicBezTo>
                  <a:cubicBezTo>
                    <a:pt x="62" y="6"/>
                    <a:pt x="64" y="7"/>
                    <a:pt x="65" y="9"/>
                  </a:cubicBezTo>
                  <a:cubicBezTo>
                    <a:pt x="67"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4" y="15"/>
                  </a:cubicBezTo>
                  <a:cubicBezTo>
                    <a:pt x="53" y="12"/>
                    <a:pt x="51" y="10"/>
                    <a:pt x="48" y="8"/>
                  </a:cubicBezTo>
                  <a:cubicBezTo>
                    <a:pt x="45" y="6"/>
                    <a:pt x="42" y="5"/>
                    <a:pt x="39" y="5"/>
                  </a:cubicBezTo>
                  <a:cubicBezTo>
                    <a:pt x="37" y="5"/>
                    <a:pt x="35" y="5"/>
                    <a:pt x="33" y="5"/>
                  </a:cubicBezTo>
                  <a:cubicBezTo>
                    <a:pt x="32" y="6"/>
                    <a:pt x="30" y="6"/>
                    <a:pt x="28" y="7"/>
                  </a:cubicBezTo>
                  <a:cubicBezTo>
                    <a:pt x="27" y="7"/>
                    <a:pt x="27" y="8"/>
                    <a:pt x="26" y="8"/>
                  </a:cubicBezTo>
                  <a:cubicBezTo>
                    <a:pt x="25" y="8"/>
                    <a:pt x="25" y="9"/>
                    <a:pt x="24" y="9"/>
                  </a:cubicBezTo>
                  <a:cubicBezTo>
                    <a:pt x="22" y="11"/>
                    <a:pt x="21" y="12"/>
                    <a:pt x="20" y="14"/>
                  </a:cubicBezTo>
                  <a:cubicBezTo>
                    <a:pt x="19" y="15"/>
                    <a:pt x="18" y="16"/>
                    <a:pt x="18" y="17"/>
                  </a:cubicBezTo>
                  <a:cubicBezTo>
                    <a:pt x="17" y="18"/>
                    <a:pt x="17" y="20"/>
                    <a:pt x="16" y="21"/>
                  </a:cubicBezTo>
                  <a:cubicBezTo>
                    <a:pt x="16" y="23"/>
                    <a:pt x="15" y="25"/>
                    <a:pt x="15" y="27"/>
                  </a:cubicBezTo>
                  <a:cubicBezTo>
                    <a:pt x="15" y="28"/>
                    <a:pt x="15" y="30"/>
                    <a:pt x="15" y="32"/>
                  </a:cubicBezTo>
                  <a:cubicBezTo>
                    <a:pt x="15" y="32"/>
                    <a:pt x="14" y="33"/>
                    <a:pt x="14" y="34"/>
                  </a:cubicBezTo>
                  <a:cubicBezTo>
                    <a:pt x="15" y="37"/>
                    <a:pt x="15" y="41"/>
                    <a:pt x="15" y="44"/>
                  </a:cubicBezTo>
                  <a:cubicBezTo>
                    <a:pt x="15" y="46"/>
                    <a:pt x="16" y="48"/>
                    <a:pt x="17" y="51"/>
                  </a:cubicBezTo>
                  <a:cubicBezTo>
                    <a:pt x="17" y="52"/>
                    <a:pt x="17" y="53"/>
                    <a:pt x="18" y="54"/>
                  </a:cubicBezTo>
                  <a:cubicBezTo>
                    <a:pt x="19" y="56"/>
                    <a:pt x="19" y="58"/>
                    <a:pt x="20" y="59"/>
                  </a:cubicBezTo>
                  <a:cubicBezTo>
                    <a:pt x="21" y="61"/>
                    <a:pt x="22" y="62"/>
                    <a:pt x="23" y="63"/>
                  </a:cubicBezTo>
                  <a:cubicBezTo>
                    <a:pt x="25" y="65"/>
                    <a:pt x="27" y="67"/>
                    <a:pt x="30" y="69"/>
                  </a:cubicBezTo>
                  <a:cubicBezTo>
                    <a:pt x="31" y="69"/>
                    <a:pt x="33" y="70"/>
                    <a:pt x="34" y="71"/>
                  </a:cubicBezTo>
                  <a:cubicBezTo>
                    <a:pt x="36" y="71"/>
                    <a:pt x="37" y="72"/>
                    <a:pt x="39" y="72"/>
                  </a:cubicBezTo>
                  <a:cubicBezTo>
                    <a:pt x="39" y="72"/>
                    <a:pt x="40" y="72"/>
                    <a:pt x="40" y="72"/>
                  </a:cubicBezTo>
                  <a:cubicBezTo>
                    <a:pt x="42" y="73"/>
                    <a:pt x="44" y="73"/>
                    <a:pt x="46" y="73"/>
                  </a:cubicBezTo>
                  <a:cubicBezTo>
                    <a:pt x="49" y="73"/>
                    <a:pt x="53" y="73"/>
                    <a:pt x="57" y="73"/>
                  </a:cubicBezTo>
                  <a:cubicBezTo>
                    <a:pt x="59" y="72"/>
                    <a:pt x="61" y="72"/>
                    <a:pt x="63" y="72"/>
                  </a:cubicBezTo>
                  <a:cubicBezTo>
                    <a:pt x="65" y="71"/>
                    <a:pt x="66" y="71"/>
                    <a:pt x="67" y="71"/>
                  </a:cubicBezTo>
                  <a:cubicBezTo>
                    <a:pt x="68" y="71"/>
                    <a:pt x="68" y="71"/>
                    <a:pt x="68" y="72"/>
                  </a:cubicBezTo>
                  <a:cubicBezTo>
                    <a:pt x="68" y="73"/>
                    <a:pt x="68" y="74"/>
                    <a:pt x="68" y="75"/>
                  </a:cubicBezTo>
                  <a:cubicBezTo>
                    <a:pt x="68" y="75"/>
                    <a:pt x="68" y="76"/>
                    <a:pt x="67" y="76"/>
                  </a:cubicBezTo>
                  <a:cubicBezTo>
                    <a:pt x="65" y="77"/>
                    <a:pt x="63" y="77"/>
                    <a:pt x="60" y="78"/>
                  </a:cubicBezTo>
                  <a:cubicBezTo>
                    <a:pt x="59" y="78"/>
                    <a:pt x="58" y="78"/>
                    <a:pt x="57" y="78"/>
                  </a:cubicBezTo>
                  <a:cubicBezTo>
                    <a:pt x="55" y="78"/>
                    <a:pt x="53" y="79"/>
                    <a:pt x="51" y="79"/>
                  </a:cubicBezTo>
                  <a:cubicBezTo>
                    <a:pt x="48" y="79"/>
                    <a:pt x="46" y="79"/>
                    <a:pt x="43" y="79"/>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 name="Freeform 3980"/>
            <p:cNvSpPr>
              <a:spLocks/>
            </p:cNvSpPr>
            <p:nvPr/>
          </p:nvSpPr>
          <p:spPr bwMode="auto">
            <a:xfrm>
              <a:off x="1852613" y="703263"/>
              <a:ext cx="142875" cy="166688"/>
            </a:xfrm>
            <a:custGeom>
              <a:avLst/>
              <a:gdLst/>
              <a:ahLst/>
              <a:cxnLst>
                <a:cxn ang="0">
                  <a:pos x="45" y="0"/>
                </a:cxn>
                <a:cxn ang="0">
                  <a:pos x="56" y="3"/>
                </a:cxn>
                <a:cxn ang="0">
                  <a:pos x="65" y="9"/>
                </a:cxn>
                <a:cxn ang="0">
                  <a:pos x="68" y="15"/>
                </a:cxn>
                <a:cxn ang="0">
                  <a:pos x="66" y="17"/>
                </a:cxn>
                <a:cxn ang="0">
                  <a:pos x="55" y="17"/>
                </a:cxn>
                <a:cxn ang="0">
                  <a:pos x="49" y="8"/>
                </a:cxn>
                <a:cxn ang="0">
                  <a:pos x="34" y="5"/>
                </a:cxn>
                <a:cxn ang="0">
                  <a:pos x="25" y="8"/>
                </a:cxn>
                <a:cxn ang="0">
                  <a:pos x="19" y="15"/>
                </a:cxn>
                <a:cxn ang="0">
                  <a:pos x="16" y="21"/>
                </a:cxn>
                <a:cxn ang="0">
                  <a:pos x="14" y="29"/>
                </a:cxn>
                <a:cxn ang="0">
                  <a:pos x="14" y="38"/>
                </a:cxn>
                <a:cxn ang="0">
                  <a:pos x="17" y="51"/>
                </a:cxn>
                <a:cxn ang="0">
                  <a:pos x="19" y="58"/>
                </a:cxn>
                <a:cxn ang="0">
                  <a:pos x="26" y="66"/>
                </a:cxn>
                <a:cxn ang="0">
                  <a:pos x="33" y="70"/>
                </a:cxn>
                <a:cxn ang="0">
                  <a:pos x="46" y="73"/>
                </a:cxn>
                <a:cxn ang="0">
                  <a:pos x="58" y="73"/>
                </a:cxn>
                <a:cxn ang="0">
                  <a:pos x="66" y="71"/>
                </a:cxn>
                <a:cxn ang="0">
                  <a:pos x="68" y="75"/>
                </a:cxn>
                <a:cxn ang="0">
                  <a:pos x="60" y="78"/>
                </a:cxn>
                <a:cxn ang="0">
                  <a:pos x="54" y="78"/>
                </a:cxn>
                <a:cxn ang="0">
                  <a:pos x="36" y="79"/>
                </a:cxn>
                <a:cxn ang="0">
                  <a:pos x="25" y="76"/>
                </a:cxn>
                <a:cxn ang="0">
                  <a:pos x="20" y="74"/>
                </a:cxn>
                <a:cxn ang="0">
                  <a:pos x="9" y="65"/>
                </a:cxn>
                <a:cxn ang="0">
                  <a:pos x="2" y="52"/>
                </a:cxn>
                <a:cxn ang="0">
                  <a:pos x="0" y="45"/>
                </a:cxn>
                <a:cxn ang="0">
                  <a:pos x="0" y="36"/>
                </a:cxn>
                <a:cxn ang="0">
                  <a:pos x="2" y="22"/>
                </a:cxn>
                <a:cxn ang="0">
                  <a:pos x="6" y="12"/>
                </a:cxn>
                <a:cxn ang="0">
                  <a:pos x="15" y="4"/>
                </a:cxn>
                <a:cxn ang="0">
                  <a:pos x="19" y="3"/>
                </a:cxn>
                <a:cxn ang="0">
                  <a:pos x="29" y="0"/>
                </a:cxn>
                <a:cxn ang="0">
                  <a:pos x="37" y="0"/>
                </a:cxn>
              </a:cxnLst>
              <a:rect l="0" t="0" r="r" b="b"/>
              <a:pathLst>
                <a:path w="68" h="79">
                  <a:moveTo>
                    <a:pt x="37" y="0"/>
                  </a:moveTo>
                  <a:cubicBezTo>
                    <a:pt x="40" y="0"/>
                    <a:pt x="43" y="0"/>
                    <a:pt x="45" y="0"/>
                  </a:cubicBezTo>
                  <a:cubicBezTo>
                    <a:pt x="48" y="0"/>
                    <a:pt x="50" y="1"/>
                    <a:pt x="52" y="1"/>
                  </a:cubicBezTo>
                  <a:cubicBezTo>
                    <a:pt x="54" y="2"/>
                    <a:pt x="55" y="2"/>
                    <a:pt x="56" y="3"/>
                  </a:cubicBezTo>
                  <a:cubicBezTo>
                    <a:pt x="58" y="3"/>
                    <a:pt x="60" y="4"/>
                    <a:pt x="62" y="6"/>
                  </a:cubicBezTo>
                  <a:cubicBezTo>
                    <a:pt x="63" y="7"/>
                    <a:pt x="64" y="8"/>
                    <a:pt x="65" y="9"/>
                  </a:cubicBezTo>
                  <a:cubicBezTo>
                    <a:pt x="66" y="10"/>
                    <a:pt x="67" y="12"/>
                    <a:pt x="67" y="14"/>
                  </a:cubicBezTo>
                  <a:cubicBezTo>
                    <a:pt x="68" y="14"/>
                    <a:pt x="68" y="15"/>
                    <a:pt x="68" y="15"/>
                  </a:cubicBezTo>
                  <a:cubicBezTo>
                    <a:pt x="68" y="16"/>
                    <a:pt x="68" y="16"/>
                    <a:pt x="67" y="17"/>
                  </a:cubicBezTo>
                  <a:cubicBezTo>
                    <a:pt x="66" y="17"/>
                    <a:pt x="66" y="17"/>
                    <a:pt x="66" y="17"/>
                  </a:cubicBezTo>
                  <a:cubicBezTo>
                    <a:pt x="63" y="17"/>
                    <a:pt x="59" y="17"/>
                    <a:pt x="55" y="17"/>
                  </a:cubicBezTo>
                  <a:cubicBezTo>
                    <a:pt x="55" y="17"/>
                    <a:pt x="55" y="17"/>
                    <a:pt x="55" y="17"/>
                  </a:cubicBezTo>
                  <a:cubicBezTo>
                    <a:pt x="54" y="17"/>
                    <a:pt x="54" y="16"/>
                    <a:pt x="53" y="16"/>
                  </a:cubicBezTo>
                  <a:cubicBezTo>
                    <a:pt x="53" y="13"/>
                    <a:pt x="51" y="10"/>
                    <a:pt x="49" y="8"/>
                  </a:cubicBezTo>
                  <a:cubicBezTo>
                    <a:pt x="47" y="7"/>
                    <a:pt x="46" y="7"/>
                    <a:pt x="45" y="6"/>
                  </a:cubicBezTo>
                  <a:cubicBezTo>
                    <a:pt x="41" y="5"/>
                    <a:pt x="38" y="5"/>
                    <a:pt x="34" y="5"/>
                  </a:cubicBezTo>
                  <a:cubicBezTo>
                    <a:pt x="32" y="5"/>
                    <a:pt x="31" y="6"/>
                    <a:pt x="29" y="6"/>
                  </a:cubicBezTo>
                  <a:cubicBezTo>
                    <a:pt x="27" y="7"/>
                    <a:pt x="26" y="8"/>
                    <a:pt x="25" y="8"/>
                  </a:cubicBezTo>
                  <a:cubicBezTo>
                    <a:pt x="23" y="9"/>
                    <a:pt x="22" y="11"/>
                    <a:pt x="21" y="12"/>
                  </a:cubicBezTo>
                  <a:cubicBezTo>
                    <a:pt x="20" y="13"/>
                    <a:pt x="19" y="14"/>
                    <a:pt x="19" y="15"/>
                  </a:cubicBezTo>
                  <a:cubicBezTo>
                    <a:pt x="18" y="16"/>
                    <a:pt x="18" y="17"/>
                    <a:pt x="17" y="18"/>
                  </a:cubicBezTo>
                  <a:cubicBezTo>
                    <a:pt x="17" y="19"/>
                    <a:pt x="16" y="20"/>
                    <a:pt x="16" y="21"/>
                  </a:cubicBezTo>
                  <a:cubicBezTo>
                    <a:pt x="16" y="23"/>
                    <a:pt x="15" y="24"/>
                    <a:pt x="15" y="26"/>
                  </a:cubicBezTo>
                  <a:cubicBezTo>
                    <a:pt x="15" y="27"/>
                    <a:pt x="15" y="28"/>
                    <a:pt x="14" y="29"/>
                  </a:cubicBezTo>
                  <a:cubicBezTo>
                    <a:pt x="14" y="30"/>
                    <a:pt x="14" y="30"/>
                    <a:pt x="14" y="30"/>
                  </a:cubicBezTo>
                  <a:cubicBezTo>
                    <a:pt x="14" y="33"/>
                    <a:pt x="14" y="36"/>
                    <a:pt x="14" y="38"/>
                  </a:cubicBezTo>
                  <a:cubicBezTo>
                    <a:pt x="14" y="41"/>
                    <a:pt x="15" y="43"/>
                    <a:pt x="15" y="45"/>
                  </a:cubicBezTo>
                  <a:cubicBezTo>
                    <a:pt x="15" y="48"/>
                    <a:pt x="16" y="49"/>
                    <a:pt x="17" y="51"/>
                  </a:cubicBezTo>
                  <a:cubicBezTo>
                    <a:pt x="17" y="53"/>
                    <a:pt x="17" y="54"/>
                    <a:pt x="18" y="55"/>
                  </a:cubicBezTo>
                  <a:cubicBezTo>
                    <a:pt x="18" y="56"/>
                    <a:pt x="19" y="57"/>
                    <a:pt x="19" y="58"/>
                  </a:cubicBezTo>
                  <a:cubicBezTo>
                    <a:pt x="20" y="59"/>
                    <a:pt x="21" y="60"/>
                    <a:pt x="21" y="61"/>
                  </a:cubicBezTo>
                  <a:cubicBezTo>
                    <a:pt x="23" y="63"/>
                    <a:pt x="24" y="65"/>
                    <a:pt x="26"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2" y="73"/>
                    <a:pt x="54" y="73"/>
                  </a:cubicBezTo>
                  <a:cubicBezTo>
                    <a:pt x="55" y="73"/>
                    <a:pt x="57" y="73"/>
                    <a:pt x="58"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5" y="77"/>
                    <a:pt x="62" y="77"/>
                    <a:pt x="60" y="78"/>
                  </a:cubicBezTo>
                  <a:cubicBezTo>
                    <a:pt x="59" y="78"/>
                    <a:pt x="59" y="78"/>
                    <a:pt x="59" y="78"/>
                  </a:cubicBezTo>
                  <a:cubicBezTo>
                    <a:pt x="57" y="78"/>
                    <a:pt x="56" y="78"/>
                    <a:pt x="54" y="78"/>
                  </a:cubicBezTo>
                  <a:cubicBezTo>
                    <a:pt x="52" y="79"/>
                    <a:pt x="51" y="79"/>
                    <a:pt x="50" y="79"/>
                  </a:cubicBezTo>
                  <a:cubicBezTo>
                    <a:pt x="45" y="79"/>
                    <a:pt x="40" y="79"/>
                    <a:pt x="36" y="79"/>
                  </a:cubicBezTo>
                  <a:cubicBezTo>
                    <a:pt x="34" y="79"/>
                    <a:pt x="32" y="78"/>
                    <a:pt x="30" y="78"/>
                  </a:cubicBezTo>
                  <a:cubicBezTo>
                    <a:pt x="28" y="77"/>
                    <a:pt x="27" y="77"/>
                    <a:pt x="25" y="76"/>
                  </a:cubicBezTo>
                  <a:cubicBezTo>
                    <a:pt x="24" y="76"/>
                    <a:pt x="23" y="75"/>
                    <a:pt x="22" y="75"/>
                  </a:cubicBezTo>
                  <a:cubicBezTo>
                    <a:pt x="21" y="75"/>
                    <a:pt x="21" y="74"/>
                    <a:pt x="20" y="74"/>
                  </a:cubicBezTo>
                  <a:cubicBezTo>
                    <a:pt x="18" y="73"/>
                    <a:pt x="16" y="71"/>
                    <a:pt x="14" y="70"/>
                  </a:cubicBezTo>
                  <a:cubicBezTo>
                    <a:pt x="12" y="68"/>
                    <a:pt x="10" y="67"/>
                    <a:pt x="9" y="65"/>
                  </a:cubicBezTo>
                  <a:cubicBezTo>
                    <a:pt x="8" y="63"/>
                    <a:pt x="7" y="61"/>
                    <a:pt x="6" y="60"/>
                  </a:cubicBezTo>
                  <a:cubicBezTo>
                    <a:pt x="4" y="57"/>
                    <a:pt x="3" y="55"/>
                    <a:pt x="2" y="52"/>
                  </a:cubicBezTo>
                  <a:cubicBezTo>
                    <a:pt x="2" y="51"/>
                    <a:pt x="1" y="49"/>
                    <a:pt x="1" y="48"/>
                  </a:cubicBezTo>
                  <a:cubicBezTo>
                    <a:pt x="1" y="47"/>
                    <a:pt x="1" y="46"/>
                    <a:pt x="0" y="45"/>
                  </a:cubicBezTo>
                  <a:cubicBezTo>
                    <a:pt x="0" y="44"/>
                    <a:pt x="0" y="43"/>
                    <a:pt x="0" y="42"/>
                  </a:cubicBezTo>
                  <a:cubicBezTo>
                    <a:pt x="0" y="40"/>
                    <a:pt x="0" y="38"/>
                    <a:pt x="0" y="36"/>
                  </a:cubicBezTo>
                  <a:cubicBezTo>
                    <a:pt x="0" y="34"/>
                    <a:pt x="0" y="31"/>
                    <a:pt x="0" y="29"/>
                  </a:cubicBezTo>
                  <a:cubicBezTo>
                    <a:pt x="1" y="27"/>
                    <a:pt x="1" y="24"/>
                    <a:pt x="2"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2" y="2"/>
                    <a:pt x="23" y="1"/>
                  </a:cubicBezTo>
                  <a:cubicBezTo>
                    <a:pt x="25" y="1"/>
                    <a:pt x="27" y="0"/>
                    <a:pt x="29" y="0"/>
                  </a:cubicBezTo>
                  <a:cubicBezTo>
                    <a:pt x="31" y="0"/>
                    <a:pt x="32" y="0"/>
                    <a:pt x="34" y="0"/>
                  </a:cubicBezTo>
                  <a:cubicBezTo>
                    <a:pt x="35" y="0"/>
                    <a:pt x="36" y="0"/>
                    <a:pt x="37" y="0"/>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 name="Freeform 3981"/>
            <p:cNvSpPr>
              <a:spLocks noEditPoints="1"/>
            </p:cNvSpPr>
            <p:nvPr/>
          </p:nvSpPr>
          <p:spPr bwMode="auto">
            <a:xfrm>
              <a:off x="1131888"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9" y="26"/>
                </a:cxn>
                <a:cxn ang="0">
                  <a:pos x="421" y="8"/>
                </a:cxn>
                <a:cxn ang="0">
                  <a:pos x="427" y="12"/>
                </a:cxn>
                <a:cxn ang="0">
                  <a:pos x="411" y="23"/>
                </a:cxn>
                <a:cxn ang="0">
                  <a:pos x="400" y="19"/>
                </a:cxn>
                <a:cxn ang="0">
                  <a:pos x="391" y="25"/>
                </a:cxn>
                <a:cxn ang="0">
                  <a:pos x="380" y="8"/>
                </a:cxn>
                <a:cxn ang="0">
                  <a:pos x="374" y="11"/>
                </a:cxn>
                <a:cxn ang="0">
                  <a:pos x="385" y="10"/>
                </a:cxn>
                <a:cxn ang="0">
                  <a:pos x="361" y="24"/>
                </a:cxn>
                <a:cxn ang="0">
                  <a:pos x="347" y="7"/>
                </a:cxn>
                <a:cxn ang="0">
                  <a:pos x="348" y="10"/>
                </a:cxn>
                <a:cxn ang="0">
                  <a:pos x="358" y="11"/>
                </a:cxn>
                <a:cxn ang="0">
                  <a:pos x="330" y="15"/>
                </a:cxn>
                <a:cxn ang="0">
                  <a:pos x="327" y="7"/>
                </a:cxn>
                <a:cxn ang="0">
                  <a:pos x="304" y="21"/>
                </a:cxn>
                <a:cxn ang="0">
                  <a:pos x="305" y="3"/>
                </a:cxn>
                <a:cxn ang="0">
                  <a:pos x="279" y="13"/>
                </a:cxn>
                <a:cxn ang="0">
                  <a:pos x="278" y="21"/>
                </a:cxn>
                <a:cxn ang="0">
                  <a:pos x="276" y="13"/>
                </a:cxn>
                <a:cxn ang="0">
                  <a:pos x="263" y="12"/>
                </a:cxn>
                <a:cxn ang="0">
                  <a:pos x="261" y="20"/>
                </a:cxn>
                <a:cxn ang="0">
                  <a:pos x="259" y="16"/>
                </a:cxn>
                <a:cxn ang="0">
                  <a:pos x="250" y="14"/>
                </a:cxn>
                <a:cxn ang="0">
                  <a:pos x="248" y="10"/>
                </a:cxn>
                <a:cxn ang="0">
                  <a:pos x="244" y="6"/>
                </a:cxn>
                <a:cxn ang="0">
                  <a:pos x="199" y="21"/>
                </a:cxn>
                <a:cxn ang="0">
                  <a:pos x="189" y="19"/>
                </a:cxn>
                <a:cxn ang="0">
                  <a:pos x="201" y="27"/>
                </a:cxn>
                <a:cxn ang="0">
                  <a:pos x="183" y="23"/>
                </a:cxn>
                <a:cxn ang="0">
                  <a:pos x="175" y="7"/>
                </a:cxn>
                <a:cxn ang="0">
                  <a:pos x="162" y="14"/>
                </a:cxn>
                <a:cxn ang="0">
                  <a:pos x="159" y="10"/>
                </a:cxn>
                <a:cxn ang="0">
                  <a:pos x="138" y="26"/>
                </a:cxn>
                <a:cxn ang="0">
                  <a:pos x="141" y="1"/>
                </a:cxn>
                <a:cxn ang="0">
                  <a:pos x="113" y="13"/>
                </a:cxn>
                <a:cxn ang="0">
                  <a:pos x="117" y="28"/>
                </a:cxn>
                <a:cxn ang="0">
                  <a:pos x="102" y="26"/>
                </a:cxn>
                <a:cxn ang="0">
                  <a:pos x="94" y="8"/>
                </a:cxn>
                <a:cxn ang="0">
                  <a:pos x="101" y="12"/>
                </a:cxn>
                <a:cxn ang="0">
                  <a:pos x="83" y="23"/>
                </a:cxn>
                <a:cxn ang="0">
                  <a:pos x="84" y="0"/>
                </a:cxn>
                <a:cxn ang="0">
                  <a:pos x="66" y="11"/>
                </a:cxn>
                <a:cxn ang="0">
                  <a:pos x="71" y="1"/>
                </a:cxn>
                <a:cxn ang="0">
                  <a:pos x="70" y="24"/>
                </a:cxn>
                <a:cxn ang="0">
                  <a:pos x="56" y="25"/>
                </a:cxn>
                <a:cxn ang="0">
                  <a:pos x="41" y="8"/>
                </a:cxn>
                <a:cxn ang="0">
                  <a:pos x="45" y="3"/>
                </a:cxn>
                <a:cxn ang="0">
                  <a:pos x="34" y="7"/>
                </a:cxn>
                <a:cxn ang="0">
                  <a:pos x="24" y="10"/>
                </a:cxn>
                <a:cxn ang="0">
                  <a:pos x="8" y="24"/>
                </a:cxn>
                <a:cxn ang="0">
                  <a:pos x="15" y="24"/>
                </a:cxn>
                <a:cxn ang="0">
                  <a:pos x="5" y="3"/>
                </a:cxn>
              </a:cxnLst>
              <a:rect l="0" t="0" r="r" b="b"/>
              <a:pathLst>
                <a:path w="494" h="34">
                  <a:moveTo>
                    <a:pt x="482" y="25"/>
                  </a:moveTo>
                  <a:cubicBezTo>
                    <a:pt x="483" y="25"/>
                    <a:pt x="483" y="25"/>
                    <a:pt x="483" y="25"/>
                  </a:cubicBezTo>
                  <a:cubicBezTo>
                    <a:pt x="484" y="26"/>
                    <a:pt x="485" y="26"/>
                    <a:pt x="487" y="26"/>
                  </a:cubicBezTo>
                  <a:cubicBezTo>
                    <a:pt x="488" y="26"/>
                    <a:pt x="490" y="25"/>
                    <a:pt x="491" y="25"/>
                  </a:cubicBezTo>
                  <a:cubicBezTo>
                    <a:pt x="491" y="24"/>
                    <a:pt x="492" y="24"/>
                    <a:pt x="492" y="23"/>
                  </a:cubicBezTo>
                  <a:cubicBezTo>
                    <a:pt x="493" y="22"/>
                    <a:pt x="493" y="22"/>
                    <a:pt x="493" y="21"/>
                  </a:cubicBezTo>
                  <a:cubicBezTo>
                    <a:pt x="493" y="20"/>
                    <a:pt x="492" y="19"/>
                    <a:pt x="492" y="17"/>
                  </a:cubicBezTo>
                  <a:cubicBezTo>
                    <a:pt x="491" y="17"/>
                    <a:pt x="490" y="16"/>
                    <a:pt x="489" y="15"/>
                  </a:cubicBezTo>
                  <a:cubicBezTo>
                    <a:pt x="488" y="14"/>
                    <a:pt x="487" y="13"/>
                    <a:pt x="487" y="12"/>
                  </a:cubicBezTo>
                  <a:cubicBezTo>
                    <a:pt x="487" y="11"/>
                    <a:pt x="487" y="10"/>
                    <a:pt x="488" y="10"/>
                  </a:cubicBezTo>
                  <a:cubicBezTo>
                    <a:pt x="489" y="9"/>
                    <a:pt x="489" y="9"/>
                    <a:pt x="489" y="9"/>
                  </a:cubicBezTo>
                  <a:cubicBezTo>
                    <a:pt x="489" y="9"/>
                    <a:pt x="489" y="9"/>
                    <a:pt x="490" y="9"/>
                  </a:cubicBezTo>
                  <a:cubicBezTo>
                    <a:pt x="490" y="9"/>
                    <a:pt x="491"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6" y="9"/>
                  </a:cubicBezTo>
                  <a:cubicBezTo>
                    <a:pt x="485" y="9"/>
                    <a:pt x="485"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90" y="23"/>
                    <a:pt x="489" y="23"/>
                  </a:cubicBezTo>
                  <a:cubicBezTo>
                    <a:pt x="488" y="23"/>
                    <a:pt x="488" y="24"/>
                    <a:pt x="488" y="24"/>
                  </a:cubicBezTo>
                  <a:cubicBezTo>
                    <a:pt x="487" y="24"/>
                    <a:pt x="487" y="24"/>
                    <a:pt x="487" y="24"/>
                  </a:cubicBezTo>
                  <a:cubicBezTo>
                    <a:pt x="486" y="24"/>
                    <a:pt x="486" y="24"/>
                    <a:pt x="485" y="24"/>
                  </a:cubicBezTo>
                  <a:cubicBezTo>
                    <a:pt x="484" y="23"/>
                    <a:pt x="483" y="23"/>
                    <a:pt x="483" y="23"/>
                  </a:cubicBezTo>
                  <a:lnTo>
                    <a:pt x="482" y="25"/>
                  </a:lnTo>
                  <a:close/>
                  <a:moveTo>
                    <a:pt x="470" y="13"/>
                  </a:moveTo>
                  <a:cubicBezTo>
                    <a:pt x="470" y="13"/>
                    <a:pt x="471" y="12"/>
                    <a:pt x="471" y="12"/>
                  </a:cubicBezTo>
                  <a:cubicBezTo>
                    <a:pt x="471" y="11"/>
                    <a:pt x="472" y="11"/>
                    <a:pt x="472" y="10"/>
                  </a:cubicBezTo>
                  <a:cubicBezTo>
                    <a:pt x="472" y="10"/>
                    <a:pt x="473" y="10"/>
                    <a:pt x="473" y="9"/>
                  </a:cubicBezTo>
                  <a:cubicBezTo>
                    <a:pt x="474" y="9"/>
                    <a:pt x="474" y="9"/>
                    <a:pt x="475" y="9"/>
                  </a:cubicBezTo>
                  <a:cubicBezTo>
                    <a:pt x="475" y="9"/>
                    <a:pt x="476" y="9"/>
                    <a:pt x="476" y="10"/>
                  </a:cubicBezTo>
                  <a:cubicBezTo>
                    <a:pt x="476" y="10"/>
                    <a:pt x="477" y="10"/>
                    <a:pt x="477" y="11"/>
                  </a:cubicBezTo>
                  <a:cubicBezTo>
                    <a:pt x="477" y="12"/>
                    <a:pt x="476" y="12"/>
                    <a:pt x="476" y="13"/>
                  </a:cubicBezTo>
                  <a:cubicBezTo>
                    <a:pt x="476" y="14"/>
                    <a:pt x="475" y="15"/>
                    <a:pt x="474" y="15"/>
                  </a:cubicBezTo>
                  <a:cubicBezTo>
                    <a:pt x="472" y="16"/>
                    <a:pt x="471" y="16"/>
                    <a:pt x="469" y="17"/>
                  </a:cubicBezTo>
                  <a:cubicBezTo>
                    <a:pt x="470" y="16"/>
                    <a:pt x="470" y="14"/>
                    <a:pt x="470" y="13"/>
                  </a:cubicBezTo>
                  <a:moveTo>
                    <a:pt x="471" y="23"/>
                  </a:moveTo>
                  <a:cubicBezTo>
                    <a:pt x="470" y="22"/>
                    <a:pt x="470" y="22"/>
                    <a:pt x="470" y="22"/>
                  </a:cubicBezTo>
                  <a:cubicBezTo>
                    <a:pt x="470" y="21"/>
                    <a:pt x="470" y="21"/>
                    <a:pt x="470" y="21"/>
                  </a:cubicBezTo>
                  <a:cubicBezTo>
                    <a:pt x="469" y="20"/>
                    <a:pt x="469" y="20"/>
                    <a:pt x="469" y="20"/>
                  </a:cubicBezTo>
                  <a:cubicBezTo>
                    <a:pt x="469" y="19"/>
                    <a:pt x="469" y="19"/>
                    <a:pt x="469" y="19"/>
                  </a:cubicBezTo>
                  <a:cubicBezTo>
                    <a:pt x="469" y="18"/>
                    <a:pt x="469" y="18"/>
                    <a:pt x="469" y="18"/>
                  </a:cubicBezTo>
                  <a:cubicBezTo>
                    <a:pt x="471" y="18"/>
                    <a:pt x="472" y="18"/>
                    <a:pt x="473" y="17"/>
                  </a:cubicBezTo>
                  <a:cubicBezTo>
                    <a:pt x="474" y="17"/>
                    <a:pt x="475" y="17"/>
                    <a:pt x="476" y="16"/>
                  </a:cubicBezTo>
                  <a:cubicBezTo>
                    <a:pt x="477" y="16"/>
                    <a:pt x="477" y="16"/>
                    <a:pt x="478" y="15"/>
                  </a:cubicBezTo>
                  <a:cubicBezTo>
                    <a:pt x="478" y="15"/>
                    <a:pt x="479" y="14"/>
                    <a:pt x="479" y="13"/>
                  </a:cubicBezTo>
                  <a:cubicBezTo>
                    <a:pt x="480" y="13"/>
                    <a:pt x="480" y="12"/>
                    <a:pt x="480" y="11"/>
                  </a:cubicBezTo>
                  <a:cubicBezTo>
                    <a:pt x="480" y="11"/>
                    <a:pt x="480" y="10"/>
                    <a:pt x="480" y="10"/>
                  </a:cubicBezTo>
                  <a:cubicBezTo>
                    <a:pt x="479" y="8"/>
                    <a:pt x="478" y="7"/>
                    <a:pt x="475" y="7"/>
                  </a:cubicBezTo>
                  <a:cubicBezTo>
                    <a:pt x="474" y="7"/>
                    <a:pt x="472" y="8"/>
                    <a:pt x="471" y="9"/>
                  </a:cubicBezTo>
                  <a:cubicBezTo>
                    <a:pt x="470" y="9"/>
                    <a:pt x="469" y="10"/>
                    <a:pt x="469" y="11"/>
                  </a:cubicBezTo>
                  <a:cubicBezTo>
                    <a:pt x="468" y="11"/>
                    <a:pt x="468" y="12"/>
                    <a:pt x="467" y="13"/>
                  </a:cubicBezTo>
                  <a:cubicBezTo>
                    <a:pt x="467" y="14"/>
                    <a:pt x="467" y="15"/>
                    <a:pt x="466" y="16"/>
                  </a:cubicBezTo>
                  <a:cubicBezTo>
                    <a:pt x="466" y="17"/>
                    <a:pt x="466" y="18"/>
                    <a:pt x="466" y="18"/>
                  </a:cubicBezTo>
                  <a:cubicBezTo>
                    <a:pt x="466" y="19"/>
                    <a:pt x="466" y="19"/>
                    <a:pt x="466" y="20"/>
                  </a:cubicBezTo>
                  <a:cubicBezTo>
                    <a:pt x="466" y="20"/>
                    <a:pt x="466" y="21"/>
                    <a:pt x="466" y="21"/>
                  </a:cubicBezTo>
                  <a:cubicBezTo>
                    <a:pt x="467" y="23"/>
                    <a:pt x="468" y="24"/>
                    <a:pt x="470" y="25"/>
                  </a:cubicBezTo>
                  <a:cubicBezTo>
                    <a:pt x="470" y="26"/>
                    <a:pt x="471" y="26"/>
                    <a:pt x="473" y="26"/>
                  </a:cubicBezTo>
                  <a:cubicBezTo>
                    <a:pt x="474" y="26"/>
                    <a:pt x="475" y="25"/>
                    <a:pt x="476" y="25"/>
                  </a:cubicBezTo>
                  <a:cubicBezTo>
                    <a:pt x="478" y="24"/>
                    <a:pt x="478" y="23"/>
                    <a:pt x="479" y="23"/>
                  </a:cubicBezTo>
                  <a:cubicBezTo>
                    <a:pt x="478" y="21"/>
                    <a:pt x="478" y="21"/>
                    <a:pt x="478" y="21"/>
                  </a:cubicBezTo>
                  <a:cubicBezTo>
                    <a:pt x="476" y="23"/>
                    <a:pt x="475" y="24"/>
                    <a:pt x="473" y="24"/>
                  </a:cubicBezTo>
                  <a:cubicBezTo>
                    <a:pt x="472" y="24"/>
                    <a:pt x="471" y="23"/>
                    <a:pt x="471" y="23"/>
                  </a:cubicBezTo>
                  <a:moveTo>
                    <a:pt x="460" y="26"/>
                  </a:moveTo>
                  <a:cubicBezTo>
                    <a:pt x="462" y="25"/>
                    <a:pt x="462" y="24"/>
                    <a:pt x="463" y="24"/>
                  </a:cubicBezTo>
                  <a:cubicBezTo>
                    <a:pt x="462" y="23"/>
                    <a:pt x="462" y="23"/>
                    <a:pt x="462" y="23"/>
                  </a:cubicBezTo>
                  <a:cubicBezTo>
                    <a:pt x="462" y="23"/>
                    <a:pt x="461" y="24"/>
                    <a:pt x="461" y="24"/>
                  </a:cubicBezTo>
                  <a:cubicBezTo>
                    <a:pt x="461" y="24"/>
                    <a:pt x="460" y="24"/>
                    <a:pt x="460" y="23"/>
                  </a:cubicBezTo>
                  <a:cubicBezTo>
                    <a:pt x="460" y="23"/>
                    <a:pt x="460" y="23"/>
                    <a:pt x="460" y="23"/>
                  </a:cubicBezTo>
                  <a:cubicBezTo>
                    <a:pt x="463" y="8"/>
                    <a:pt x="463" y="8"/>
                    <a:pt x="463"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60" y="26"/>
                    <a:pt x="460" y="26"/>
                    <a:pt x="460" y="26"/>
                  </a:cubicBezTo>
                  <a:moveTo>
                    <a:pt x="463" y="3"/>
                  </a:moveTo>
                  <a:cubicBezTo>
                    <a:pt x="464" y="2"/>
                    <a:pt x="464" y="2"/>
                    <a:pt x="464" y="1"/>
                  </a:cubicBezTo>
                  <a:cubicBezTo>
                    <a:pt x="464" y="0"/>
                    <a:pt x="463" y="0"/>
                    <a:pt x="463" y="0"/>
                  </a:cubicBezTo>
                  <a:cubicBezTo>
                    <a:pt x="462" y="0"/>
                    <a:pt x="462" y="0"/>
                    <a:pt x="462" y="0"/>
                  </a:cubicBezTo>
                  <a:cubicBezTo>
                    <a:pt x="461" y="0"/>
                    <a:pt x="461" y="0"/>
                    <a:pt x="460" y="0"/>
                  </a:cubicBezTo>
                  <a:cubicBezTo>
                    <a:pt x="460" y="1"/>
                    <a:pt x="460" y="1"/>
                    <a:pt x="460" y="2"/>
                  </a:cubicBezTo>
                  <a:cubicBezTo>
                    <a:pt x="460" y="3"/>
                    <a:pt x="460" y="3"/>
                    <a:pt x="461" y="3"/>
                  </a:cubicBezTo>
                  <a:cubicBezTo>
                    <a:pt x="461" y="4"/>
                    <a:pt x="461" y="4"/>
                    <a:pt x="461" y="4"/>
                  </a:cubicBezTo>
                  <a:cubicBezTo>
                    <a:pt x="462" y="4"/>
                    <a:pt x="463" y="3"/>
                    <a:pt x="463" y="3"/>
                  </a:cubicBezTo>
                  <a:moveTo>
                    <a:pt x="450" y="26"/>
                  </a:moveTo>
                  <a:cubicBezTo>
                    <a:pt x="451" y="25"/>
                    <a:pt x="453" y="24"/>
                    <a:pt x="453" y="24"/>
                  </a:cubicBezTo>
                  <a:cubicBezTo>
                    <a:pt x="453" y="22"/>
                    <a:pt x="453" y="22"/>
                    <a:pt x="453" y="22"/>
                  </a:cubicBezTo>
                  <a:cubicBezTo>
                    <a:pt x="453" y="23"/>
                    <a:pt x="452" y="23"/>
                    <a:pt x="452" y="23"/>
                  </a:cubicBezTo>
                  <a:cubicBezTo>
                    <a:pt x="451" y="24"/>
                    <a:pt x="451" y="24"/>
                    <a:pt x="451" y="24"/>
                  </a:cubicBezTo>
                  <a:cubicBezTo>
                    <a:pt x="450" y="24"/>
                    <a:pt x="450" y="24"/>
                    <a:pt x="450" y="24"/>
                  </a:cubicBezTo>
                  <a:cubicBezTo>
                    <a:pt x="449" y="24"/>
                    <a:pt x="449" y="24"/>
                    <a:pt x="449" y="23"/>
                  </a:cubicBezTo>
                  <a:cubicBezTo>
                    <a:pt x="449" y="23"/>
                    <a:pt x="449" y="23"/>
                    <a:pt x="449" y="23"/>
                  </a:cubicBezTo>
                  <a:cubicBezTo>
                    <a:pt x="449" y="23"/>
                    <a:pt x="449" y="22"/>
                    <a:pt x="449" y="22"/>
                  </a:cubicBezTo>
                  <a:cubicBezTo>
                    <a:pt x="449" y="21"/>
                    <a:pt x="449" y="21"/>
                    <a:pt x="449" y="19"/>
                  </a:cubicBezTo>
                  <a:cubicBezTo>
                    <a:pt x="450" y="10"/>
                    <a:pt x="450" y="10"/>
                    <a:pt x="450" y="10"/>
                  </a:cubicBezTo>
                  <a:cubicBezTo>
                    <a:pt x="454" y="10"/>
                    <a:pt x="454" y="10"/>
                    <a:pt x="454" y="10"/>
                  </a:cubicBezTo>
                  <a:cubicBezTo>
                    <a:pt x="455" y="7"/>
                    <a:pt x="455" y="7"/>
                    <a:pt x="455"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6" y="21"/>
                    <a:pt x="446" y="21"/>
                    <a:pt x="446"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40"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6" y="22"/>
                    <a:pt x="436" y="23"/>
                    <a:pt x="436" y="24"/>
                  </a:cubicBezTo>
                  <a:cubicBezTo>
                    <a:pt x="436"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40"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9" y="26"/>
                  </a:moveTo>
                  <a:cubicBezTo>
                    <a:pt x="430" y="25"/>
                    <a:pt x="431" y="25"/>
                    <a:pt x="431" y="24"/>
                  </a:cubicBezTo>
                  <a:cubicBezTo>
                    <a:pt x="430" y="23"/>
                    <a:pt x="430" y="23"/>
                    <a:pt x="430" y="23"/>
                  </a:cubicBezTo>
                  <a:cubicBezTo>
                    <a:pt x="430" y="24"/>
                    <a:pt x="429" y="24"/>
                    <a:pt x="429" y="24"/>
                  </a:cubicBezTo>
                  <a:cubicBezTo>
                    <a:pt x="429" y="23"/>
                    <a:pt x="429" y="23"/>
                    <a:pt x="429" y="23"/>
                  </a:cubicBezTo>
                  <a:cubicBezTo>
                    <a:pt x="429" y="23"/>
                    <a:pt x="429" y="21"/>
                    <a:pt x="429" y="18"/>
                  </a:cubicBezTo>
                  <a:cubicBezTo>
                    <a:pt x="430" y="17"/>
                    <a:pt x="430" y="16"/>
                    <a:pt x="430" y="15"/>
                  </a:cubicBezTo>
                  <a:cubicBezTo>
                    <a:pt x="430" y="14"/>
                    <a:pt x="430" y="13"/>
                    <a:pt x="430" y="12"/>
                  </a:cubicBezTo>
                  <a:cubicBezTo>
                    <a:pt x="430" y="10"/>
                    <a:pt x="430" y="9"/>
                    <a:pt x="429" y="8"/>
                  </a:cubicBezTo>
                  <a:cubicBezTo>
                    <a:pt x="429" y="8"/>
                    <a:pt x="429" y="8"/>
                    <a:pt x="428" y="7"/>
                  </a:cubicBezTo>
                  <a:cubicBezTo>
                    <a:pt x="428" y="7"/>
                    <a:pt x="427" y="7"/>
                    <a:pt x="427" y="7"/>
                  </a:cubicBezTo>
                  <a:cubicBezTo>
                    <a:pt x="426" y="7"/>
                    <a:pt x="426" y="7"/>
                    <a:pt x="425" y="7"/>
                  </a:cubicBezTo>
                  <a:cubicBezTo>
                    <a:pt x="423" y="8"/>
                    <a:pt x="422" y="9"/>
                    <a:pt x="420" y="11"/>
                  </a:cubicBezTo>
                  <a:cubicBezTo>
                    <a:pt x="421" y="8"/>
                    <a:pt x="421" y="8"/>
                    <a:pt x="421"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2" y="12"/>
                    <a:pt x="423" y="11"/>
                  </a:cubicBezTo>
                  <a:cubicBezTo>
                    <a:pt x="423" y="10"/>
                    <a:pt x="424" y="10"/>
                    <a:pt x="424" y="10"/>
                  </a:cubicBezTo>
                  <a:cubicBezTo>
                    <a:pt x="425" y="10"/>
                    <a:pt x="425" y="10"/>
                    <a:pt x="426" y="10"/>
                  </a:cubicBezTo>
                  <a:cubicBezTo>
                    <a:pt x="426" y="10"/>
                    <a:pt x="426" y="10"/>
                    <a:pt x="427" y="10"/>
                  </a:cubicBezTo>
                  <a:cubicBezTo>
                    <a:pt x="427" y="11"/>
                    <a:pt x="427" y="11"/>
                    <a:pt x="427" y="11"/>
                  </a:cubicBezTo>
                  <a:cubicBezTo>
                    <a:pt x="427" y="11"/>
                    <a:pt x="427" y="12"/>
                    <a:pt x="427" y="12"/>
                  </a:cubicBezTo>
                  <a:cubicBezTo>
                    <a:pt x="427" y="13"/>
                    <a:pt x="427" y="14"/>
                    <a:pt x="427" y="15"/>
                  </a:cubicBezTo>
                  <a:cubicBezTo>
                    <a:pt x="427" y="16"/>
                    <a:pt x="427" y="17"/>
                    <a:pt x="426" y="18"/>
                  </a:cubicBezTo>
                  <a:cubicBezTo>
                    <a:pt x="426" y="19"/>
                    <a:pt x="426" y="20"/>
                    <a:pt x="426" y="20"/>
                  </a:cubicBezTo>
                  <a:cubicBezTo>
                    <a:pt x="426" y="22"/>
                    <a:pt x="426" y="22"/>
                    <a:pt x="426" y="22"/>
                  </a:cubicBezTo>
                  <a:cubicBezTo>
                    <a:pt x="426" y="22"/>
                    <a:pt x="426" y="23"/>
                    <a:pt x="425" y="24"/>
                  </a:cubicBezTo>
                  <a:cubicBezTo>
                    <a:pt x="425" y="25"/>
                    <a:pt x="426" y="26"/>
                    <a:pt x="427" y="26"/>
                  </a:cubicBezTo>
                  <a:cubicBezTo>
                    <a:pt x="428" y="26"/>
                    <a:pt x="428" y="26"/>
                    <a:pt x="429" y="26"/>
                  </a:cubicBezTo>
                  <a:moveTo>
                    <a:pt x="406" y="24"/>
                  </a:moveTo>
                  <a:cubicBezTo>
                    <a:pt x="406" y="25"/>
                    <a:pt x="406" y="25"/>
                    <a:pt x="406" y="25"/>
                  </a:cubicBezTo>
                  <a:cubicBezTo>
                    <a:pt x="407" y="26"/>
                    <a:pt x="407" y="26"/>
                    <a:pt x="408" y="26"/>
                  </a:cubicBezTo>
                  <a:cubicBezTo>
                    <a:pt x="409" y="26"/>
                    <a:pt x="409" y="25"/>
                    <a:pt x="410" y="25"/>
                  </a:cubicBezTo>
                  <a:cubicBezTo>
                    <a:pt x="411" y="24"/>
                    <a:pt x="411" y="24"/>
                    <a:pt x="412"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6" y="22"/>
                    <a:pt x="405" y="23"/>
                    <a:pt x="404" y="23"/>
                  </a:cubicBezTo>
                  <a:cubicBezTo>
                    <a:pt x="404" y="23"/>
                    <a:pt x="404"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1" y="7"/>
                    <a:pt x="401" y="7"/>
                    <a:pt x="401" y="7"/>
                  </a:cubicBezTo>
                  <a:cubicBezTo>
                    <a:pt x="397" y="8"/>
                    <a:pt x="397" y="8"/>
                    <a:pt x="397" y="8"/>
                  </a:cubicBezTo>
                  <a:cubicBezTo>
                    <a:pt x="397" y="9"/>
                    <a:pt x="397" y="9"/>
                    <a:pt x="397"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8"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1"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90" y="8"/>
                    <a:pt x="389" y="7"/>
                  </a:cubicBezTo>
                  <a:cubicBezTo>
                    <a:pt x="389" y="7"/>
                    <a:pt x="388" y="7"/>
                    <a:pt x="388" y="7"/>
                  </a:cubicBezTo>
                  <a:cubicBezTo>
                    <a:pt x="387" y="7"/>
                    <a:pt x="387" y="7"/>
                    <a:pt x="386" y="7"/>
                  </a:cubicBezTo>
                  <a:cubicBezTo>
                    <a:pt x="384" y="8"/>
                    <a:pt x="383" y="9"/>
                    <a:pt x="382" y="11"/>
                  </a:cubicBezTo>
                  <a:cubicBezTo>
                    <a:pt x="381" y="10"/>
                    <a:pt x="381" y="9"/>
                    <a:pt x="380" y="8"/>
                  </a:cubicBezTo>
                  <a:cubicBezTo>
                    <a:pt x="380" y="8"/>
                    <a:pt x="380" y="8"/>
                    <a:pt x="379" y="7"/>
                  </a:cubicBezTo>
                  <a:cubicBezTo>
                    <a:pt x="379" y="7"/>
                    <a:pt x="379" y="7"/>
                    <a:pt x="378" y="7"/>
                  </a:cubicBezTo>
                  <a:cubicBezTo>
                    <a:pt x="377" y="7"/>
                    <a:pt x="377" y="7"/>
                    <a:pt x="376" y="7"/>
                  </a:cubicBezTo>
                  <a:cubicBezTo>
                    <a:pt x="375" y="8"/>
                    <a:pt x="373" y="9"/>
                    <a:pt x="372" y="11"/>
                  </a:cubicBezTo>
                  <a:cubicBezTo>
                    <a:pt x="372" y="8"/>
                    <a:pt x="372" y="8"/>
                    <a:pt x="372" y="8"/>
                  </a:cubicBezTo>
                  <a:cubicBezTo>
                    <a:pt x="371" y="7"/>
                    <a:pt x="371" y="7"/>
                    <a:pt x="371" y="7"/>
                  </a:cubicBezTo>
                  <a:cubicBezTo>
                    <a:pt x="367" y="8"/>
                    <a:pt x="367" y="8"/>
                    <a:pt x="367" y="8"/>
                  </a:cubicBezTo>
                  <a:cubicBezTo>
                    <a:pt x="367" y="9"/>
                    <a:pt x="367" y="9"/>
                    <a:pt x="367" y="9"/>
                  </a:cubicBezTo>
                  <a:cubicBezTo>
                    <a:pt x="369" y="10"/>
                    <a:pt x="369" y="10"/>
                    <a:pt x="369" y="10"/>
                  </a:cubicBezTo>
                  <a:cubicBezTo>
                    <a:pt x="367" y="26"/>
                    <a:pt x="367" y="26"/>
                    <a:pt x="367" y="26"/>
                  </a:cubicBezTo>
                  <a:cubicBezTo>
                    <a:pt x="370" y="26"/>
                    <a:pt x="370" y="26"/>
                    <a:pt x="370"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7" y="10"/>
                  </a:cubicBezTo>
                  <a:cubicBezTo>
                    <a:pt x="387" y="10"/>
                    <a:pt x="387" y="10"/>
                    <a:pt x="388" y="10"/>
                  </a:cubicBezTo>
                  <a:cubicBezTo>
                    <a:pt x="388" y="11"/>
                    <a:pt x="388" y="11"/>
                    <a:pt x="388" y="11"/>
                  </a:cubicBezTo>
                  <a:cubicBezTo>
                    <a:pt x="388" y="11"/>
                    <a:pt x="388" y="12"/>
                    <a:pt x="388" y="13"/>
                  </a:cubicBezTo>
                  <a:cubicBezTo>
                    <a:pt x="388" y="13"/>
                    <a:pt x="388" y="15"/>
                    <a:pt x="388" y="17"/>
                  </a:cubicBezTo>
                  <a:cubicBezTo>
                    <a:pt x="387" y="20"/>
                    <a:pt x="387" y="20"/>
                    <a:pt x="387" y="20"/>
                  </a:cubicBezTo>
                  <a:cubicBezTo>
                    <a:pt x="387" y="22"/>
                    <a:pt x="387" y="23"/>
                    <a:pt x="387" y="24"/>
                  </a:cubicBezTo>
                  <a:cubicBezTo>
                    <a:pt x="387" y="25"/>
                    <a:pt x="387" y="26"/>
                    <a:pt x="389" y="26"/>
                  </a:cubicBezTo>
                  <a:cubicBezTo>
                    <a:pt x="389" y="26"/>
                    <a:pt x="390" y="25"/>
                    <a:pt x="391" y="25"/>
                  </a:cubicBezTo>
                  <a:moveTo>
                    <a:pt x="362" y="25"/>
                  </a:moveTo>
                  <a:cubicBezTo>
                    <a:pt x="362" y="24"/>
                    <a:pt x="363" y="24"/>
                    <a:pt x="363" y="24"/>
                  </a:cubicBezTo>
                  <a:cubicBezTo>
                    <a:pt x="362" y="23"/>
                    <a:pt x="362" y="23"/>
                    <a:pt x="362" y="23"/>
                  </a:cubicBezTo>
                  <a:cubicBezTo>
                    <a:pt x="362" y="23"/>
                    <a:pt x="361" y="24"/>
                    <a:pt x="361" y="24"/>
                  </a:cubicBezTo>
                  <a:cubicBezTo>
                    <a:pt x="360" y="23"/>
                    <a:pt x="360" y="23"/>
                    <a:pt x="360" y="23"/>
                  </a:cubicBezTo>
                  <a:cubicBezTo>
                    <a:pt x="360" y="23"/>
                    <a:pt x="360" y="23"/>
                    <a:pt x="360" y="22"/>
                  </a:cubicBezTo>
                  <a:cubicBezTo>
                    <a:pt x="360" y="21"/>
                    <a:pt x="361" y="19"/>
                    <a:pt x="361" y="15"/>
                  </a:cubicBezTo>
                  <a:cubicBezTo>
                    <a:pt x="362" y="14"/>
                    <a:pt x="362" y="13"/>
                    <a:pt x="362" y="12"/>
                  </a:cubicBezTo>
                  <a:cubicBezTo>
                    <a:pt x="362" y="10"/>
                    <a:pt x="361" y="9"/>
                    <a:pt x="361" y="8"/>
                  </a:cubicBezTo>
                  <a:cubicBezTo>
                    <a:pt x="360" y="8"/>
                    <a:pt x="360" y="8"/>
                    <a:pt x="360" y="7"/>
                  </a:cubicBezTo>
                  <a:cubicBezTo>
                    <a:pt x="359" y="7"/>
                    <a:pt x="359" y="7"/>
                    <a:pt x="358" y="7"/>
                  </a:cubicBezTo>
                  <a:cubicBezTo>
                    <a:pt x="358" y="7"/>
                    <a:pt x="357" y="7"/>
                    <a:pt x="356" y="7"/>
                  </a:cubicBezTo>
                  <a:cubicBezTo>
                    <a:pt x="355" y="8"/>
                    <a:pt x="353" y="9"/>
                    <a:pt x="352" y="11"/>
                  </a:cubicBezTo>
                  <a:cubicBezTo>
                    <a:pt x="352" y="10"/>
                    <a:pt x="351" y="9"/>
                    <a:pt x="351" y="8"/>
                  </a:cubicBezTo>
                  <a:cubicBezTo>
                    <a:pt x="351" y="8"/>
                    <a:pt x="350" y="8"/>
                    <a:pt x="350" y="7"/>
                  </a:cubicBezTo>
                  <a:cubicBezTo>
                    <a:pt x="349" y="7"/>
                    <a:pt x="349" y="7"/>
                    <a:pt x="348" y="7"/>
                  </a:cubicBezTo>
                  <a:cubicBezTo>
                    <a:pt x="348" y="7"/>
                    <a:pt x="347" y="7"/>
                    <a:pt x="347" y="7"/>
                  </a:cubicBezTo>
                  <a:cubicBezTo>
                    <a:pt x="345" y="8"/>
                    <a:pt x="343" y="9"/>
                    <a:pt x="342" y="11"/>
                  </a:cubicBezTo>
                  <a:cubicBezTo>
                    <a:pt x="342" y="8"/>
                    <a:pt x="342" y="8"/>
                    <a:pt x="342" y="8"/>
                  </a:cubicBezTo>
                  <a:cubicBezTo>
                    <a:pt x="342" y="7"/>
                    <a:pt x="342" y="7"/>
                    <a:pt x="342"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2" y="14"/>
                    <a:pt x="342" y="14"/>
                    <a:pt x="342"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9" y="11"/>
                    <a:pt x="349" y="11"/>
                    <a:pt x="349" y="11"/>
                  </a:cubicBezTo>
                  <a:cubicBezTo>
                    <a:pt x="349" y="11"/>
                    <a:pt x="349" y="12"/>
                    <a:pt x="349" y="13"/>
                  </a:cubicBezTo>
                  <a:cubicBezTo>
                    <a:pt x="349" y="14"/>
                    <a:pt x="349"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2" y="16"/>
                    <a:pt x="352" y="15"/>
                    <a:pt x="352" y="14"/>
                  </a:cubicBezTo>
                  <a:cubicBezTo>
                    <a:pt x="353" y="12"/>
                    <a:pt x="353" y="12"/>
                    <a:pt x="354" y="11"/>
                  </a:cubicBezTo>
                  <a:cubicBezTo>
                    <a:pt x="355" y="10"/>
                    <a:pt x="355" y="10"/>
                    <a:pt x="356" y="10"/>
                  </a:cubicBezTo>
                  <a:cubicBezTo>
                    <a:pt x="356" y="10"/>
                    <a:pt x="357" y="10"/>
                    <a:pt x="357" y="10"/>
                  </a:cubicBezTo>
                  <a:cubicBezTo>
                    <a:pt x="358" y="10"/>
                    <a:pt x="358" y="10"/>
                    <a:pt x="358" y="10"/>
                  </a:cubicBezTo>
                  <a:cubicBezTo>
                    <a:pt x="358" y="11"/>
                    <a:pt x="358" y="11"/>
                    <a:pt x="358" y="11"/>
                  </a:cubicBezTo>
                  <a:cubicBezTo>
                    <a:pt x="359" y="11"/>
                    <a:pt x="359" y="12"/>
                    <a:pt x="359" y="13"/>
                  </a:cubicBezTo>
                  <a:cubicBezTo>
                    <a:pt x="359" y="13"/>
                    <a:pt x="358" y="15"/>
                    <a:pt x="358" y="17"/>
                  </a:cubicBezTo>
                  <a:cubicBezTo>
                    <a:pt x="358" y="20"/>
                    <a:pt x="358" y="20"/>
                    <a:pt x="358"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3" y="12"/>
                  </a:cubicBezTo>
                  <a:cubicBezTo>
                    <a:pt x="323" y="12"/>
                    <a:pt x="323" y="11"/>
                    <a:pt x="324" y="11"/>
                  </a:cubicBezTo>
                  <a:cubicBezTo>
                    <a:pt x="324" y="10"/>
                    <a:pt x="324" y="10"/>
                    <a:pt x="325" y="10"/>
                  </a:cubicBezTo>
                  <a:cubicBezTo>
                    <a:pt x="325" y="9"/>
                    <a:pt x="326" y="9"/>
                    <a:pt x="327" y="9"/>
                  </a:cubicBezTo>
                  <a:cubicBezTo>
                    <a:pt x="327" y="9"/>
                    <a:pt x="328" y="9"/>
                    <a:pt x="328" y="9"/>
                  </a:cubicBezTo>
                  <a:cubicBezTo>
                    <a:pt x="329" y="10"/>
                    <a:pt x="330" y="12"/>
                    <a:pt x="330" y="15"/>
                  </a:cubicBezTo>
                  <a:cubicBezTo>
                    <a:pt x="330" y="17"/>
                    <a:pt x="330" y="19"/>
                    <a:pt x="329" y="21"/>
                  </a:cubicBezTo>
                  <a:cubicBezTo>
                    <a:pt x="329" y="21"/>
                    <a:pt x="328" y="22"/>
                    <a:pt x="328" y="22"/>
                  </a:cubicBezTo>
                  <a:cubicBezTo>
                    <a:pt x="328" y="23"/>
                    <a:pt x="327" y="23"/>
                    <a:pt x="327" y="23"/>
                  </a:cubicBezTo>
                  <a:cubicBezTo>
                    <a:pt x="326" y="24"/>
                    <a:pt x="326" y="24"/>
                    <a:pt x="325" y="24"/>
                  </a:cubicBezTo>
                  <a:cubicBezTo>
                    <a:pt x="324" y="24"/>
                    <a:pt x="324" y="24"/>
                    <a:pt x="323" y="24"/>
                  </a:cubicBezTo>
                  <a:cubicBezTo>
                    <a:pt x="322" y="23"/>
                    <a:pt x="321" y="21"/>
                    <a:pt x="321" y="18"/>
                  </a:cubicBezTo>
                  <a:moveTo>
                    <a:pt x="324" y="26"/>
                  </a:moveTo>
                  <a:cubicBezTo>
                    <a:pt x="325" y="26"/>
                    <a:pt x="326" y="26"/>
                    <a:pt x="327" y="25"/>
                  </a:cubicBezTo>
                  <a:cubicBezTo>
                    <a:pt x="329" y="25"/>
                    <a:pt x="330" y="24"/>
                    <a:pt x="331" y="22"/>
                  </a:cubicBezTo>
                  <a:cubicBezTo>
                    <a:pt x="333" y="20"/>
                    <a:pt x="333" y="18"/>
                    <a:pt x="333" y="15"/>
                  </a:cubicBezTo>
                  <a:cubicBezTo>
                    <a:pt x="333" y="12"/>
                    <a:pt x="333" y="10"/>
                    <a:pt x="332" y="9"/>
                  </a:cubicBezTo>
                  <a:cubicBezTo>
                    <a:pt x="331" y="8"/>
                    <a:pt x="331" y="8"/>
                    <a:pt x="330" y="8"/>
                  </a:cubicBezTo>
                  <a:cubicBezTo>
                    <a:pt x="329" y="7"/>
                    <a:pt x="328" y="7"/>
                    <a:pt x="327" y="7"/>
                  </a:cubicBezTo>
                  <a:cubicBezTo>
                    <a:pt x="326" y="7"/>
                    <a:pt x="325" y="7"/>
                    <a:pt x="325" y="8"/>
                  </a:cubicBezTo>
                  <a:cubicBezTo>
                    <a:pt x="323" y="8"/>
                    <a:pt x="322" y="9"/>
                    <a:pt x="321" y="11"/>
                  </a:cubicBezTo>
                  <a:cubicBezTo>
                    <a:pt x="319" y="13"/>
                    <a:pt x="318" y="16"/>
                    <a:pt x="318" y="18"/>
                  </a:cubicBezTo>
                  <a:cubicBezTo>
                    <a:pt x="318" y="22"/>
                    <a:pt x="319" y="24"/>
                    <a:pt x="322" y="25"/>
                  </a:cubicBezTo>
                  <a:cubicBezTo>
                    <a:pt x="323" y="26"/>
                    <a:pt x="323" y="26"/>
                    <a:pt x="324" y="26"/>
                  </a:cubicBezTo>
                  <a:moveTo>
                    <a:pt x="313" y="25"/>
                  </a:moveTo>
                  <a:cubicBezTo>
                    <a:pt x="314"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8" y="24"/>
                  </a:cubicBezTo>
                  <a:cubicBezTo>
                    <a:pt x="306" y="24"/>
                    <a:pt x="305" y="23"/>
                    <a:pt x="304" y="21"/>
                  </a:cubicBezTo>
                  <a:cubicBezTo>
                    <a:pt x="303" y="20"/>
                    <a:pt x="302" y="18"/>
                    <a:pt x="302" y="15"/>
                  </a:cubicBezTo>
                  <a:cubicBezTo>
                    <a:pt x="302" y="12"/>
                    <a:pt x="303" y="10"/>
                    <a:pt x="304" y="7"/>
                  </a:cubicBezTo>
                  <a:cubicBezTo>
                    <a:pt x="304" y="7"/>
                    <a:pt x="305" y="6"/>
                    <a:pt x="306" y="5"/>
                  </a:cubicBezTo>
                  <a:cubicBezTo>
                    <a:pt x="306" y="5"/>
                    <a:pt x="307" y="4"/>
                    <a:pt x="308" y="4"/>
                  </a:cubicBezTo>
                  <a:cubicBezTo>
                    <a:pt x="308" y="3"/>
                    <a:pt x="309" y="3"/>
                    <a:pt x="310" y="3"/>
                  </a:cubicBezTo>
                  <a:cubicBezTo>
                    <a:pt x="311" y="3"/>
                    <a:pt x="311" y="3"/>
                    <a:pt x="312" y="3"/>
                  </a:cubicBezTo>
                  <a:cubicBezTo>
                    <a:pt x="313" y="3"/>
                    <a:pt x="313" y="3"/>
                    <a:pt x="314" y="4"/>
                  </a:cubicBezTo>
                  <a:cubicBezTo>
                    <a:pt x="314" y="8"/>
                    <a:pt x="314" y="8"/>
                    <a:pt x="314" y="8"/>
                  </a:cubicBezTo>
                  <a:cubicBezTo>
                    <a:pt x="316" y="8"/>
                    <a:pt x="316" y="8"/>
                    <a:pt x="316" y="8"/>
                  </a:cubicBezTo>
                  <a:cubicBezTo>
                    <a:pt x="317" y="2"/>
                    <a:pt x="317" y="2"/>
                    <a:pt x="317" y="2"/>
                  </a:cubicBezTo>
                  <a:cubicBezTo>
                    <a:pt x="316" y="2"/>
                    <a:pt x="316" y="2"/>
                    <a:pt x="316" y="2"/>
                  </a:cubicBezTo>
                  <a:cubicBezTo>
                    <a:pt x="315" y="1"/>
                    <a:pt x="313" y="1"/>
                    <a:pt x="311" y="1"/>
                  </a:cubicBezTo>
                  <a:cubicBezTo>
                    <a:pt x="309" y="1"/>
                    <a:pt x="307" y="2"/>
                    <a:pt x="305" y="3"/>
                  </a:cubicBezTo>
                  <a:cubicBezTo>
                    <a:pt x="304" y="4"/>
                    <a:pt x="303" y="4"/>
                    <a:pt x="302" y="5"/>
                  </a:cubicBezTo>
                  <a:cubicBezTo>
                    <a:pt x="302" y="6"/>
                    <a:pt x="301" y="7"/>
                    <a:pt x="301" y="8"/>
                  </a:cubicBezTo>
                  <a:cubicBezTo>
                    <a:pt x="300" y="9"/>
                    <a:pt x="300" y="10"/>
                    <a:pt x="299" y="11"/>
                  </a:cubicBezTo>
                  <a:cubicBezTo>
                    <a:pt x="299" y="13"/>
                    <a:pt x="299" y="14"/>
                    <a:pt x="299" y="16"/>
                  </a:cubicBezTo>
                  <a:cubicBezTo>
                    <a:pt x="299" y="17"/>
                    <a:pt x="299" y="19"/>
                    <a:pt x="300" y="20"/>
                  </a:cubicBezTo>
                  <a:cubicBezTo>
                    <a:pt x="300" y="21"/>
                    <a:pt x="301" y="22"/>
                    <a:pt x="301" y="23"/>
                  </a:cubicBezTo>
                  <a:cubicBezTo>
                    <a:pt x="301" y="23"/>
                    <a:pt x="302" y="24"/>
                    <a:pt x="302" y="24"/>
                  </a:cubicBezTo>
                  <a:cubicBezTo>
                    <a:pt x="303" y="25"/>
                    <a:pt x="304" y="25"/>
                    <a:pt x="305" y="25"/>
                  </a:cubicBezTo>
                  <a:cubicBezTo>
                    <a:pt x="305" y="26"/>
                    <a:pt x="306" y="26"/>
                    <a:pt x="307" y="26"/>
                  </a:cubicBezTo>
                  <a:cubicBezTo>
                    <a:pt x="308" y="26"/>
                    <a:pt x="309" y="26"/>
                    <a:pt x="310" y="26"/>
                  </a:cubicBezTo>
                  <a:cubicBezTo>
                    <a:pt x="310" y="25"/>
                    <a:pt x="311" y="25"/>
                    <a:pt x="312" y="25"/>
                  </a:cubicBezTo>
                  <a:cubicBezTo>
                    <a:pt x="312" y="25"/>
                    <a:pt x="313" y="25"/>
                    <a:pt x="313" y="25"/>
                  </a:cubicBezTo>
                  <a:moveTo>
                    <a:pt x="279" y="13"/>
                  </a:moveTo>
                  <a:cubicBezTo>
                    <a:pt x="279" y="13"/>
                    <a:pt x="279" y="12"/>
                    <a:pt x="280" y="12"/>
                  </a:cubicBezTo>
                  <a:cubicBezTo>
                    <a:pt x="280" y="11"/>
                    <a:pt x="280" y="11"/>
                    <a:pt x="281"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3" y="15"/>
                  </a:cubicBezTo>
                  <a:cubicBezTo>
                    <a:pt x="281" y="16"/>
                    <a:pt x="280" y="16"/>
                    <a:pt x="278" y="17"/>
                  </a:cubicBezTo>
                  <a:cubicBezTo>
                    <a:pt x="278" y="16"/>
                    <a:pt x="279" y="14"/>
                    <a:pt x="279" y="13"/>
                  </a:cubicBezTo>
                  <a:moveTo>
                    <a:pt x="279" y="23"/>
                  </a:moveTo>
                  <a:cubicBezTo>
                    <a:pt x="279" y="22"/>
                    <a:pt x="279" y="22"/>
                    <a:pt x="279"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1" y="18"/>
                    <a:pt x="282" y="17"/>
                  </a:cubicBezTo>
                  <a:cubicBezTo>
                    <a:pt x="283" y="17"/>
                    <a:pt x="284" y="17"/>
                    <a:pt x="284" y="16"/>
                  </a:cubicBezTo>
                  <a:cubicBezTo>
                    <a:pt x="285" y="16"/>
                    <a:pt x="286" y="16"/>
                    <a:pt x="286" y="15"/>
                  </a:cubicBezTo>
                  <a:cubicBezTo>
                    <a:pt x="287" y="15"/>
                    <a:pt x="288" y="14"/>
                    <a:pt x="288" y="13"/>
                  </a:cubicBezTo>
                  <a:cubicBezTo>
                    <a:pt x="288" y="13"/>
                    <a:pt x="289" y="12"/>
                    <a:pt x="289" y="11"/>
                  </a:cubicBezTo>
                  <a:cubicBezTo>
                    <a:pt x="289" y="11"/>
                    <a:pt x="288" y="10"/>
                    <a:pt x="288" y="10"/>
                  </a:cubicBezTo>
                  <a:cubicBezTo>
                    <a:pt x="288" y="8"/>
                    <a:pt x="286" y="7"/>
                    <a:pt x="284" y="7"/>
                  </a:cubicBezTo>
                  <a:cubicBezTo>
                    <a:pt x="282" y="7"/>
                    <a:pt x="281" y="8"/>
                    <a:pt x="279" y="9"/>
                  </a:cubicBezTo>
                  <a:cubicBezTo>
                    <a:pt x="279" y="9"/>
                    <a:pt x="278" y="10"/>
                    <a:pt x="278" y="11"/>
                  </a:cubicBezTo>
                  <a:cubicBezTo>
                    <a:pt x="277" y="11"/>
                    <a:pt x="276" y="12"/>
                    <a:pt x="276" y="13"/>
                  </a:cubicBezTo>
                  <a:cubicBezTo>
                    <a:pt x="276" y="14"/>
                    <a:pt x="275" y="15"/>
                    <a:pt x="275" y="16"/>
                  </a:cubicBezTo>
                  <a:cubicBezTo>
                    <a:pt x="275" y="17"/>
                    <a:pt x="275" y="18"/>
                    <a:pt x="275" y="18"/>
                  </a:cubicBezTo>
                  <a:cubicBezTo>
                    <a:pt x="275" y="19"/>
                    <a:pt x="275" y="19"/>
                    <a:pt x="275" y="20"/>
                  </a:cubicBezTo>
                  <a:cubicBezTo>
                    <a:pt x="275" y="20"/>
                    <a:pt x="275" y="21"/>
                    <a:pt x="275" y="21"/>
                  </a:cubicBezTo>
                  <a:cubicBezTo>
                    <a:pt x="276" y="23"/>
                    <a:pt x="277" y="24"/>
                    <a:pt x="278" y="25"/>
                  </a:cubicBezTo>
                  <a:cubicBezTo>
                    <a:pt x="279" y="26"/>
                    <a:pt x="280" y="26"/>
                    <a:pt x="281" y="26"/>
                  </a:cubicBezTo>
                  <a:cubicBezTo>
                    <a:pt x="282" y="26"/>
                    <a:pt x="284" y="25"/>
                    <a:pt x="285" y="25"/>
                  </a:cubicBezTo>
                  <a:cubicBezTo>
                    <a:pt x="286" y="24"/>
                    <a:pt x="287" y="23"/>
                    <a:pt x="288" y="23"/>
                  </a:cubicBezTo>
                  <a:cubicBezTo>
                    <a:pt x="287" y="21"/>
                    <a:pt x="287" y="21"/>
                    <a:pt x="287" y="21"/>
                  </a:cubicBezTo>
                  <a:cubicBezTo>
                    <a:pt x="285" y="23"/>
                    <a:pt x="283" y="24"/>
                    <a:pt x="281" y="24"/>
                  </a:cubicBezTo>
                  <a:cubicBezTo>
                    <a:pt x="281" y="24"/>
                    <a:pt x="280" y="23"/>
                    <a:pt x="279" y="23"/>
                  </a:cubicBezTo>
                  <a:moveTo>
                    <a:pt x="262" y="13"/>
                  </a:moveTo>
                  <a:cubicBezTo>
                    <a:pt x="263" y="13"/>
                    <a:pt x="263" y="12"/>
                    <a:pt x="263" y="12"/>
                  </a:cubicBezTo>
                  <a:cubicBezTo>
                    <a:pt x="263" y="11"/>
                    <a:pt x="264" y="11"/>
                    <a:pt x="264" y="10"/>
                  </a:cubicBezTo>
                  <a:cubicBezTo>
                    <a:pt x="264" y="10"/>
                    <a:pt x="265" y="10"/>
                    <a:pt x="265" y="9"/>
                  </a:cubicBezTo>
                  <a:cubicBezTo>
                    <a:pt x="266" y="9"/>
                    <a:pt x="266" y="9"/>
                    <a:pt x="267" y="9"/>
                  </a:cubicBezTo>
                  <a:cubicBezTo>
                    <a:pt x="267" y="9"/>
                    <a:pt x="268" y="9"/>
                    <a:pt x="268" y="10"/>
                  </a:cubicBezTo>
                  <a:cubicBezTo>
                    <a:pt x="269" y="10"/>
                    <a:pt x="269" y="10"/>
                    <a:pt x="269" y="11"/>
                  </a:cubicBezTo>
                  <a:cubicBezTo>
                    <a:pt x="269" y="12"/>
                    <a:pt x="269" y="12"/>
                    <a:pt x="268" y="13"/>
                  </a:cubicBezTo>
                  <a:cubicBezTo>
                    <a:pt x="268" y="14"/>
                    <a:pt x="267" y="15"/>
                    <a:pt x="266" y="15"/>
                  </a:cubicBezTo>
                  <a:cubicBezTo>
                    <a:pt x="265" y="16"/>
                    <a:pt x="263" y="16"/>
                    <a:pt x="262" y="17"/>
                  </a:cubicBezTo>
                  <a:cubicBezTo>
                    <a:pt x="262" y="16"/>
                    <a:pt x="262" y="14"/>
                    <a:pt x="262" y="13"/>
                  </a:cubicBezTo>
                  <a:moveTo>
                    <a:pt x="263" y="23"/>
                  </a:moveTo>
                  <a:cubicBezTo>
                    <a:pt x="262" y="22"/>
                    <a:pt x="262" y="22"/>
                    <a:pt x="262" y="22"/>
                  </a:cubicBezTo>
                  <a:cubicBezTo>
                    <a:pt x="262" y="21"/>
                    <a:pt x="262" y="21"/>
                    <a:pt x="262" y="21"/>
                  </a:cubicBezTo>
                  <a:cubicBezTo>
                    <a:pt x="262" y="20"/>
                    <a:pt x="261" y="20"/>
                    <a:pt x="261" y="20"/>
                  </a:cubicBezTo>
                  <a:cubicBezTo>
                    <a:pt x="261" y="19"/>
                    <a:pt x="261" y="19"/>
                    <a:pt x="261" y="19"/>
                  </a:cubicBezTo>
                  <a:cubicBezTo>
                    <a:pt x="261" y="18"/>
                    <a:pt x="261" y="18"/>
                    <a:pt x="261" y="18"/>
                  </a:cubicBezTo>
                  <a:cubicBezTo>
                    <a:pt x="263" y="18"/>
                    <a:pt x="264" y="18"/>
                    <a:pt x="266" y="17"/>
                  </a:cubicBezTo>
                  <a:cubicBezTo>
                    <a:pt x="266" y="17"/>
                    <a:pt x="267" y="17"/>
                    <a:pt x="268" y="16"/>
                  </a:cubicBezTo>
                  <a:cubicBezTo>
                    <a:pt x="269" y="16"/>
                    <a:pt x="269" y="16"/>
                    <a:pt x="270" y="15"/>
                  </a:cubicBezTo>
                  <a:cubicBezTo>
                    <a:pt x="271" y="15"/>
                    <a:pt x="271" y="14"/>
                    <a:pt x="271" y="13"/>
                  </a:cubicBezTo>
                  <a:cubicBezTo>
                    <a:pt x="272" y="13"/>
                    <a:pt x="272" y="12"/>
                    <a:pt x="272" y="11"/>
                  </a:cubicBezTo>
                  <a:cubicBezTo>
                    <a:pt x="272" y="11"/>
                    <a:pt x="272" y="10"/>
                    <a:pt x="272" y="10"/>
                  </a:cubicBezTo>
                  <a:cubicBezTo>
                    <a:pt x="271" y="8"/>
                    <a:pt x="270" y="7"/>
                    <a:pt x="267" y="7"/>
                  </a:cubicBezTo>
                  <a:cubicBezTo>
                    <a:pt x="266" y="7"/>
                    <a:pt x="264" y="8"/>
                    <a:pt x="263" y="9"/>
                  </a:cubicBezTo>
                  <a:cubicBezTo>
                    <a:pt x="262" y="9"/>
                    <a:pt x="262" y="10"/>
                    <a:pt x="261" y="11"/>
                  </a:cubicBezTo>
                  <a:cubicBezTo>
                    <a:pt x="260" y="11"/>
                    <a:pt x="260" y="12"/>
                    <a:pt x="260" y="13"/>
                  </a:cubicBezTo>
                  <a:cubicBezTo>
                    <a:pt x="259" y="14"/>
                    <a:pt x="259" y="15"/>
                    <a:pt x="259" y="16"/>
                  </a:cubicBezTo>
                  <a:cubicBezTo>
                    <a:pt x="258" y="17"/>
                    <a:pt x="258" y="18"/>
                    <a:pt x="258" y="18"/>
                  </a:cubicBezTo>
                  <a:cubicBezTo>
                    <a:pt x="258" y="19"/>
                    <a:pt x="258" y="19"/>
                    <a:pt x="258" y="20"/>
                  </a:cubicBezTo>
                  <a:cubicBezTo>
                    <a:pt x="258" y="20"/>
                    <a:pt x="258" y="21"/>
                    <a:pt x="259" y="21"/>
                  </a:cubicBezTo>
                  <a:cubicBezTo>
                    <a:pt x="259" y="23"/>
                    <a:pt x="260" y="24"/>
                    <a:pt x="262" y="25"/>
                  </a:cubicBezTo>
                  <a:cubicBezTo>
                    <a:pt x="262" y="26"/>
                    <a:pt x="263" y="26"/>
                    <a:pt x="265" y="26"/>
                  </a:cubicBezTo>
                  <a:cubicBezTo>
                    <a:pt x="266" y="26"/>
                    <a:pt x="267" y="25"/>
                    <a:pt x="269" y="25"/>
                  </a:cubicBezTo>
                  <a:cubicBezTo>
                    <a:pt x="270" y="24"/>
                    <a:pt x="270" y="23"/>
                    <a:pt x="271" y="23"/>
                  </a:cubicBezTo>
                  <a:cubicBezTo>
                    <a:pt x="270" y="21"/>
                    <a:pt x="270" y="21"/>
                    <a:pt x="270" y="21"/>
                  </a:cubicBezTo>
                  <a:cubicBezTo>
                    <a:pt x="269" y="23"/>
                    <a:pt x="267" y="24"/>
                    <a:pt x="265" y="24"/>
                  </a:cubicBezTo>
                  <a:cubicBezTo>
                    <a:pt x="264" y="24"/>
                    <a:pt x="263" y="23"/>
                    <a:pt x="263" y="23"/>
                  </a:cubicBezTo>
                  <a:moveTo>
                    <a:pt x="246" y="26"/>
                  </a:moveTo>
                  <a:cubicBezTo>
                    <a:pt x="249" y="26"/>
                    <a:pt x="249" y="26"/>
                    <a:pt x="249" y="26"/>
                  </a:cubicBezTo>
                  <a:cubicBezTo>
                    <a:pt x="250" y="14"/>
                    <a:pt x="250" y="14"/>
                    <a:pt x="250" y="14"/>
                  </a:cubicBezTo>
                  <a:cubicBezTo>
                    <a:pt x="251" y="13"/>
                    <a:pt x="252" y="12"/>
                    <a:pt x="253" y="11"/>
                  </a:cubicBezTo>
                  <a:cubicBezTo>
                    <a:pt x="253" y="11"/>
                    <a:pt x="253" y="11"/>
                    <a:pt x="254" y="11"/>
                  </a:cubicBezTo>
                  <a:cubicBezTo>
                    <a:pt x="254" y="11"/>
                    <a:pt x="255" y="10"/>
                    <a:pt x="255" y="10"/>
                  </a:cubicBezTo>
                  <a:cubicBezTo>
                    <a:pt x="256" y="10"/>
                    <a:pt x="256" y="11"/>
                    <a:pt x="257" y="11"/>
                  </a:cubicBezTo>
                  <a:cubicBezTo>
                    <a:pt x="257" y="7"/>
                    <a:pt x="257" y="7"/>
                    <a:pt x="257" y="7"/>
                  </a:cubicBezTo>
                  <a:cubicBezTo>
                    <a:pt x="257" y="7"/>
                    <a:pt x="257" y="7"/>
                    <a:pt x="256" y="7"/>
                  </a:cubicBezTo>
                  <a:cubicBezTo>
                    <a:pt x="255" y="7"/>
                    <a:pt x="255" y="7"/>
                    <a:pt x="254" y="8"/>
                  </a:cubicBezTo>
                  <a:cubicBezTo>
                    <a:pt x="253" y="8"/>
                    <a:pt x="251" y="10"/>
                    <a:pt x="251"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6" y="26"/>
                    <a:pt x="236" y="26"/>
                    <a:pt x="236" y="26"/>
                  </a:cubicBezTo>
                  <a:cubicBezTo>
                    <a:pt x="236" y="24"/>
                    <a:pt x="236" y="24"/>
                    <a:pt x="236"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3" y="12"/>
                    <a:pt x="223" y="12"/>
                    <a:pt x="223" y="12"/>
                  </a:cubicBezTo>
                  <a:cubicBezTo>
                    <a:pt x="209" y="12"/>
                    <a:pt x="209" y="12"/>
                    <a:pt x="209" y="12"/>
                  </a:cubicBezTo>
                  <a:lnTo>
                    <a:pt x="209" y="15"/>
                  </a:lnTo>
                  <a:close/>
                  <a:moveTo>
                    <a:pt x="199" y="21"/>
                  </a:moveTo>
                  <a:cubicBezTo>
                    <a:pt x="198" y="22"/>
                    <a:pt x="198" y="22"/>
                    <a:pt x="198" y="22"/>
                  </a:cubicBezTo>
                  <a:cubicBezTo>
                    <a:pt x="197" y="23"/>
                    <a:pt x="196" y="24"/>
                    <a:pt x="194" y="24"/>
                  </a:cubicBezTo>
                  <a:cubicBezTo>
                    <a:pt x="194" y="24"/>
                    <a:pt x="193" y="23"/>
                    <a:pt x="192" y="22"/>
                  </a:cubicBezTo>
                  <a:cubicBezTo>
                    <a:pt x="192" y="22"/>
                    <a:pt x="192" y="20"/>
                    <a:pt x="192" y="19"/>
                  </a:cubicBezTo>
                  <a:cubicBezTo>
                    <a:pt x="192" y="17"/>
                    <a:pt x="192" y="16"/>
                    <a:pt x="192" y="15"/>
                  </a:cubicBezTo>
                  <a:cubicBezTo>
                    <a:pt x="193" y="14"/>
                    <a:pt x="193" y="13"/>
                    <a:pt x="193" y="13"/>
                  </a:cubicBezTo>
                  <a:cubicBezTo>
                    <a:pt x="194" y="12"/>
                    <a:pt x="194" y="11"/>
                    <a:pt x="195" y="11"/>
                  </a:cubicBezTo>
                  <a:cubicBezTo>
                    <a:pt x="195" y="10"/>
                    <a:pt x="196" y="10"/>
                    <a:pt x="196" y="10"/>
                  </a:cubicBezTo>
                  <a:cubicBezTo>
                    <a:pt x="197" y="9"/>
                    <a:pt x="198" y="9"/>
                    <a:pt x="198" y="9"/>
                  </a:cubicBezTo>
                  <a:cubicBezTo>
                    <a:pt x="199" y="9"/>
                    <a:pt x="200" y="9"/>
                    <a:pt x="201" y="10"/>
                  </a:cubicBezTo>
                  <a:lnTo>
                    <a:pt x="199" y="21"/>
                  </a:lnTo>
                  <a:close/>
                  <a:moveTo>
                    <a:pt x="190" y="14"/>
                  </a:moveTo>
                  <a:cubicBezTo>
                    <a:pt x="189" y="16"/>
                    <a:pt x="189" y="17"/>
                    <a:pt x="189" y="19"/>
                  </a:cubicBezTo>
                  <a:cubicBezTo>
                    <a:pt x="189" y="21"/>
                    <a:pt x="189" y="23"/>
                    <a:pt x="190" y="24"/>
                  </a:cubicBezTo>
                  <a:cubicBezTo>
                    <a:pt x="190" y="25"/>
                    <a:pt x="191" y="25"/>
                    <a:pt x="191" y="25"/>
                  </a:cubicBezTo>
                  <a:cubicBezTo>
                    <a:pt x="192" y="26"/>
                    <a:pt x="193" y="26"/>
                    <a:pt x="194" y="26"/>
                  </a:cubicBezTo>
                  <a:cubicBezTo>
                    <a:pt x="194" y="26"/>
                    <a:pt x="195" y="26"/>
                    <a:pt x="195" y="26"/>
                  </a:cubicBezTo>
                  <a:cubicBezTo>
                    <a:pt x="197" y="25"/>
                    <a:pt x="198" y="24"/>
                    <a:pt x="199" y="23"/>
                  </a:cubicBezTo>
                  <a:cubicBezTo>
                    <a:pt x="198" y="28"/>
                    <a:pt x="198" y="28"/>
                    <a:pt x="198" y="28"/>
                  </a:cubicBezTo>
                  <a:cubicBezTo>
                    <a:pt x="198" y="29"/>
                    <a:pt x="197" y="30"/>
                    <a:pt x="197" y="30"/>
                  </a:cubicBezTo>
                  <a:cubicBezTo>
                    <a:pt x="196" y="31"/>
                    <a:pt x="195" y="31"/>
                    <a:pt x="194" y="31"/>
                  </a:cubicBezTo>
                  <a:cubicBezTo>
                    <a:pt x="193" y="31"/>
                    <a:pt x="191" y="31"/>
                    <a:pt x="190" y="30"/>
                  </a:cubicBezTo>
                  <a:cubicBezTo>
                    <a:pt x="189" y="33"/>
                    <a:pt x="189" y="33"/>
                    <a:pt x="189" y="33"/>
                  </a:cubicBezTo>
                  <a:cubicBezTo>
                    <a:pt x="190" y="33"/>
                    <a:pt x="191" y="34"/>
                    <a:pt x="193" y="34"/>
                  </a:cubicBezTo>
                  <a:cubicBezTo>
                    <a:pt x="194" y="34"/>
                    <a:pt x="196" y="33"/>
                    <a:pt x="198" y="32"/>
                  </a:cubicBezTo>
                  <a:cubicBezTo>
                    <a:pt x="200"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1" y="26"/>
                    <a:pt x="181" y="26"/>
                    <a:pt x="182" y="26"/>
                  </a:cubicBezTo>
                  <a:cubicBezTo>
                    <a:pt x="183" y="26"/>
                    <a:pt x="184" y="25"/>
                    <a:pt x="185" y="25"/>
                  </a:cubicBezTo>
                  <a:cubicBezTo>
                    <a:pt x="185" y="24"/>
                    <a:pt x="186" y="24"/>
                    <a:pt x="186" y="24"/>
                  </a:cubicBezTo>
                  <a:cubicBezTo>
                    <a:pt x="185" y="23"/>
                    <a:pt x="185" y="23"/>
                    <a:pt x="185" y="23"/>
                  </a:cubicBezTo>
                  <a:cubicBezTo>
                    <a:pt x="184" y="23"/>
                    <a:pt x="184" y="24"/>
                    <a:pt x="184"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8" y="23"/>
                    <a:pt x="177" y="24"/>
                  </a:cubicBezTo>
                  <a:cubicBezTo>
                    <a:pt x="177" y="24"/>
                    <a:pt x="176" y="24"/>
                    <a:pt x="176" y="24"/>
                  </a:cubicBezTo>
                  <a:cubicBezTo>
                    <a:pt x="175" y="24"/>
                    <a:pt x="175" y="23"/>
                    <a:pt x="175" y="23"/>
                  </a:cubicBezTo>
                  <a:cubicBezTo>
                    <a:pt x="174" y="22"/>
                    <a:pt x="174" y="22"/>
                    <a:pt x="174" y="22"/>
                  </a:cubicBezTo>
                  <a:cubicBezTo>
                    <a:pt x="174" y="22"/>
                    <a:pt x="174" y="22"/>
                    <a:pt x="174" y="21"/>
                  </a:cubicBezTo>
                  <a:cubicBezTo>
                    <a:pt x="174" y="20"/>
                    <a:pt x="174" y="20"/>
                    <a:pt x="174" y="19"/>
                  </a:cubicBezTo>
                  <a:cubicBezTo>
                    <a:pt x="176" y="8"/>
                    <a:pt x="176" y="8"/>
                    <a:pt x="176" y="8"/>
                  </a:cubicBezTo>
                  <a:cubicBezTo>
                    <a:pt x="175" y="7"/>
                    <a:pt x="175" y="7"/>
                    <a:pt x="175" y="7"/>
                  </a:cubicBezTo>
                  <a:cubicBezTo>
                    <a:pt x="171" y="8"/>
                    <a:pt x="171" y="8"/>
                    <a:pt x="171" y="8"/>
                  </a:cubicBezTo>
                  <a:cubicBezTo>
                    <a:pt x="171" y="9"/>
                    <a:pt x="171" y="9"/>
                    <a:pt x="171"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2" y="25"/>
                    <a:pt x="173" y="26"/>
                    <a:pt x="175" y="26"/>
                  </a:cubicBezTo>
                  <a:cubicBezTo>
                    <a:pt x="177" y="26"/>
                    <a:pt x="179" y="25"/>
                    <a:pt x="180" y="24"/>
                  </a:cubicBezTo>
                  <a:cubicBezTo>
                    <a:pt x="180" y="24"/>
                    <a:pt x="180" y="24"/>
                    <a:pt x="180" y="24"/>
                  </a:cubicBezTo>
                  <a:moveTo>
                    <a:pt x="157" y="26"/>
                  </a:moveTo>
                  <a:cubicBezTo>
                    <a:pt x="160" y="26"/>
                    <a:pt x="160" y="26"/>
                    <a:pt x="160" y="26"/>
                  </a:cubicBezTo>
                  <a:cubicBezTo>
                    <a:pt x="162" y="14"/>
                    <a:pt x="162" y="14"/>
                    <a:pt x="162" y="14"/>
                  </a:cubicBezTo>
                  <a:cubicBezTo>
                    <a:pt x="162" y="13"/>
                    <a:pt x="163" y="12"/>
                    <a:pt x="164" y="11"/>
                  </a:cubicBezTo>
                  <a:cubicBezTo>
                    <a:pt x="164" y="11"/>
                    <a:pt x="165" y="11"/>
                    <a:pt x="165" y="11"/>
                  </a:cubicBezTo>
                  <a:cubicBezTo>
                    <a:pt x="166" y="11"/>
                    <a:pt x="166" y="10"/>
                    <a:pt x="167" y="10"/>
                  </a:cubicBezTo>
                  <a:cubicBezTo>
                    <a:pt x="167" y="10"/>
                    <a:pt x="168" y="11"/>
                    <a:pt x="168" y="11"/>
                  </a:cubicBezTo>
                  <a:cubicBezTo>
                    <a:pt x="169" y="7"/>
                    <a:pt x="169" y="7"/>
                    <a:pt x="169" y="7"/>
                  </a:cubicBezTo>
                  <a:cubicBezTo>
                    <a:pt x="169" y="7"/>
                    <a:pt x="168" y="7"/>
                    <a:pt x="167" y="7"/>
                  </a:cubicBezTo>
                  <a:cubicBezTo>
                    <a:pt x="167" y="7"/>
                    <a:pt x="166" y="7"/>
                    <a:pt x="166" y="8"/>
                  </a:cubicBezTo>
                  <a:cubicBezTo>
                    <a:pt x="164" y="8"/>
                    <a:pt x="163" y="10"/>
                    <a:pt x="162" y="11"/>
                  </a:cubicBezTo>
                  <a:cubicBezTo>
                    <a:pt x="162" y="8"/>
                    <a:pt x="162" y="8"/>
                    <a:pt x="162" y="8"/>
                  </a:cubicBezTo>
                  <a:cubicBezTo>
                    <a:pt x="162" y="7"/>
                    <a:pt x="162" y="7"/>
                    <a:pt x="162" y="7"/>
                  </a:cubicBezTo>
                  <a:cubicBezTo>
                    <a:pt x="158" y="8"/>
                    <a:pt x="158" y="8"/>
                    <a:pt x="158" y="8"/>
                  </a:cubicBezTo>
                  <a:cubicBezTo>
                    <a:pt x="158" y="9"/>
                    <a:pt x="158" y="9"/>
                    <a:pt x="158"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3" y="24"/>
                  </a:cubicBezTo>
                  <a:cubicBezTo>
                    <a:pt x="142" y="24"/>
                    <a:pt x="142" y="24"/>
                    <a:pt x="141" y="24"/>
                  </a:cubicBezTo>
                  <a:cubicBezTo>
                    <a:pt x="140" y="24"/>
                    <a:pt x="139" y="24"/>
                    <a:pt x="139" y="23"/>
                  </a:cubicBezTo>
                  <a:lnTo>
                    <a:pt x="141" y="3"/>
                  </a:lnTo>
                  <a:close/>
                  <a:moveTo>
                    <a:pt x="133" y="26"/>
                  </a:moveTo>
                  <a:cubicBezTo>
                    <a:pt x="137" y="26"/>
                    <a:pt x="137" y="26"/>
                    <a:pt x="137" y="26"/>
                  </a:cubicBezTo>
                  <a:cubicBezTo>
                    <a:pt x="138" y="26"/>
                    <a:pt x="138" y="26"/>
                    <a:pt x="138"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4"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8" y="22"/>
                    <a:pt x="118" y="22"/>
                    <a:pt x="118" y="22"/>
                  </a:cubicBezTo>
                  <a:cubicBezTo>
                    <a:pt x="116" y="23"/>
                    <a:pt x="115" y="24"/>
                    <a:pt x="114" y="24"/>
                  </a:cubicBezTo>
                  <a:cubicBezTo>
                    <a:pt x="113" y="24"/>
                    <a:pt x="112" y="23"/>
                    <a:pt x="112" y="22"/>
                  </a:cubicBezTo>
                  <a:cubicBezTo>
                    <a:pt x="112" y="22"/>
                    <a:pt x="111" y="20"/>
                    <a:pt x="111" y="19"/>
                  </a:cubicBezTo>
                  <a:cubicBezTo>
                    <a:pt x="111" y="17"/>
                    <a:pt x="112" y="16"/>
                    <a:pt x="112" y="15"/>
                  </a:cubicBezTo>
                  <a:cubicBezTo>
                    <a:pt x="112" y="14"/>
                    <a:pt x="112" y="13"/>
                    <a:pt x="113" y="13"/>
                  </a:cubicBezTo>
                  <a:cubicBezTo>
                    <a:pt x="113" y="12"/>
                    <a:pt x="114" y="11"/>
                    <a:pt x="114" y="11"/>
                  </a:cubicBezTo>
                  <a:cubicBezTo>
                    <a:pt x="115"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2" y="26"/>
                    <a:pt x="112" y="26"/>
                    <a:pt x="113" y="26"/>
                  </a:cubicBezTo>
                  <a:cubicBezTo>
                    <a:pt x="114" y="26"/>
                    <a:pt x="114" y="26"/>
                    <a:pt x="115" y="26"/>
                  </a:cubicBezTo>
                  <a:cubicBezTo>
                    <a:pt x="116" y="25"/>
                    <a:pt x="117" y="24"/>
                    <a:pt x="118" y="23"/>
                  </a:cubicBezTo>
                  <a:cubicBezTo>
                    <a:pt x="117" y="28"/>
                    <a:pt x="117" y="28"/>
                    <a:pt x="117" y="28"/>
                  </a:cubicBezTo>
                  <a:cubicBezTo>
                    <a:pt x="117" y="29"/>
                    <a:pt x="117" y="30"/>
                    <a:pt x="116" y="30"/>
                  </a:cubicBezTo>
                  <a:cubicBezTo>
                    <a:pt x="116" y="31"/>
                    <a:pt x="115" y="31"/>
                    <a:pt x="114" y="31"/>
                  </a:cubicBezTo>
                  <a:cubicBezTo>
                    <a:pt x="112" y="31"/>
                    <a:pt x="111" y="31"/>
                    <a:pt x="109" y="30"/>
                  </a:cubicBezTo>
                  <a:cubicBezTo>
                    <a:pt x="109" y="33"/>
                    <a:pt x="109" y="33"/>
                    <a:pt x="109" y="33"/>
                  </a:cubicBezTo>
                  <a:cubicBezTo>
                    <a:pt x="110" y="33"/>
                    <a:pt x="111" y="34"/>
                    <a:pt x="112" y="34"/>
                  </a:cubicBezTo>
                  <a:cubicBezTo>
                    <a:pt x="114" y="34"/>
                    <a:pt x="116" y="33"/>
                    <a:pt x="117" y="32"/>
                  </a:cubicBezTo>
                  <a:cubicBezTo>
                    <a:pt x="119" y="31"/>
                    <a:pt x="120" y="29"/>
                    <a:pt x="121" y="27"/>
                  </a:cubicBezTo>
                  <a:cubicBezTo>
                    <a:pt x="124" y="7"/>
                    <a:pt x="124" y="7"/>
                    <a:pt x="124" y="7"/>
                  </a:cubicBezTo>
                  <a:cubicBezTo>
                    <a:pt x="122" y="8"/>
                    <a:pt x="122" y="8"/>
                    <a:pt x="122" y="8"/>
                  </a:cubicBezTo>
                  <a:cubicBezTo>
                    <a:pt x="121" y="7"/>
                    <a:pt x="119" y="7"/>
                    <a:pt x="118" y="7"/>
                  </a:cubicBezTo>
                  <a:cubicBezTo>
                    <a:pt x="117" y="7"/>
                    <a:pt x="116" y="7"/>
                    <a:pt x="115" y="8"/>
                  </a:cubicBezTo>
                  <a:cubicBezTo>
                    <a:pt x="113" y="9"/>
                    <a:pt x="111" y="11"/>
                    <a:pt x="109" y="14"/>
                  </a:cubicBezTo>
                  <a:moveTo>
                    <a:pt x="102" y="26"/>
                  </a:moveTo>
                  <a:cubicBezTo>
                    <a:pt x="104" y="25"/>
                    <a:pt x="104" y="25"/>
                    <a:pt x="105" y="24"/>
                  </a:cubicBezTo>
                  <a:cubicBezTo>
                    <a:pt x="104" y="23"/>
                    <a:pt x="104" y="23"/>
                    <a:pt x="104" y="23"/>
                  </a:cubicBezTo>
                  <a:cubicBezTo>
                    <a:pt x="104" y="24"/>
                    <a:pt x="103" y="24"/>
                    <a:pt x="103" y="24"/>
                  </a:cubicBezTo>
                  <a:cubicBezTo>
                    <a:pt x="103" y="23"/>
                    <a:pt x="103" y="23"/>
                    <a:pt x="103" y="23"/>
                  </a:cubicBezTo>
                  <a:cubicBezTo>
                    <a:pt x="102" y="23"/>
                    <a:pt x="103" y="21"/>
                    <a:pt x="103" y="18"/>
                  </a:cubicBezTo>
                  <a:cubicBezTo>
                    <a:pt x="103" y="17"/>
                    <a:pt x="104" y="16"/>
                    <a:pt x="104" y="15"/>
                  </a:cubicBezTo>
                  <a:cubicBezTo>
                    <a:pt x="104" y="14"/>
                    <a:pt x="104" y="13"/>
                    <a:pt x="104" y="12"/>
                  </a:cubicBezTo>
                  <a:cubicBezTo>
                    <a:pt x="104" y="10"/>
                    <a:pt x="104" y="9"/>
                    <a:pt x="103" y="8"/>
                  </a:cubicBezTo>
                  <a:cubicBezTo>
                    <a:pt x="103" y="8"/>
                    <a:pt x="102" y="8"/>
                    <a:pt x="102" y="7"/>
                  </a:cubicBezTo>
                  <a:cubicBezTo>
                    <a:pt x="102" y="7"/>
                    <a:pt x="101" y="7"/>
                    <a:pt x="101" y="7"/>
                  </a:cubicBezTo>
                  <a:cubicBezTo>
                    <a:pt x="100" y="7"/>
                    <a:pt x="99" y="7"/>
                    <a:pt x="99" y="7"/>
                  </a:cubicBezTo>
                  <a:cubicBezTo>
                    <a:pt x="97" y="8"/>
                    <a:pt x="96" y="9"/>
                    <a:pt x="94" y="11"/>
                  </a:cubicBezTo>
                  <a:cubicBezTo>
                    <a:pt x="94" y="8"/>
                    <a:pt x="94" y="8"/>
                    <a:pt x="94" y="8"/>
                  </a:cubicBezTo>
                  <a:cubicBezTo>
                    <a:pt x="94" y="7"/>
                    <a:pt x="94" y="7"/>
                    <a:pt x="94" y="7"/>
                  </a:cubicBezTo>
                  <a:cubicBezTo>
                    <a:pt x="90" y="8"/>
                    <a:pt x="90" y="8"/>
                    <a:pt x="90" y="8"/>
                  </a:cubicBezTo>
                  <a:cubicBezTo>
                    <a:pt x="90" y="9"/>
                    <a:pt x="90" y="9"/>
                    <a:pt x="90" y="9"/>
                  </a:cubicBezTo>
                  <a:cubicBezTo>
                    <a:pt x="91" y="10"/>
                    <a:pt x="91" y="10"/>
                    <a:pt x="91" y="10"/>
                  </a:cubicBezTo>
                  <a:cubicBezTo>
                    <a:pt x="89" y="26"/>
                    <a:pt x="89" y="26"/>
                    <a:pt x="89" y="26"/>
                  </a:cubicBezTo>
                  <a:cubicBezTo>
                    <a:pt x="92" y="26"/>
                    <a:pt x="92" y="26"/>
                    <a:pt x="92" y="26"/>
                  </a:cubicBezTo>
                  <a:cubicBezTo>
                    <a:pt x="94" y="14"/>
                    <a:pt x="94" y="14"/>
                    <a:pt x="94" y="14"/>
                  </a:cubicBezTo>
                  <a:cubicBezTo>
                    <a:pt x="95"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1" y="15"/>
                  </a:cubicBezTo>
                  <a:cubicBezTo>
                    <a:pt x="101" y="16"/>
                    <a:pt x="100" y="17"/>
                    <a:pt x="100" y="18"/>
                  </a:cubicBezTo>
                  <a:cubicBezTo>
                    <a:pt x="100" y="19"/>
                    <a:pt x="100" y="20"/>
                    <a:pt x="100" y="20"/>
                  </a:cubicBezTo>
                  <a:cubicBezTo>
                    <a:pt x="100" y="22"/>
                    <a:pt x="100" y="22"/>
                    <a:pt x="100" y="22"/>
                  </a:cubicBezTo>
                  <a:cubicBezTo>
                    <a:pt x="99" y="22"/>
                    <a:pt x="99" y="23"/>
                    <a:pt x="99" y="24"/>
                  </a:cubicBezTo>
                  <a:cubicBezTo>
                    <a:pt x="99" y="25"/>
                    <a:pt x="100" y="26"/>
                    <a:pt x="101" y="26"/>
                  </a:cubicBezTo>
                  <a:cubicBezTo>
                    <a:pt x="102" y="26"/>
                    <a:pt x="102" y="26"/>
                    <a:pt x="102" y="26"/>
                  </a:cubicBezTo>
                  <a:moveTo>
                    <a:pt x="83" y="26"/>
                  </a:moveTo>
                  <a:cubicBezTo>
                    <a:pt x="84" y="25"/>
                    <a:pt x="85" y="24"/>
                    <a:pt x="85" y="24"/>
                  </a:cubicBezTo>
                  <a:cubicBezTo>
                    <a:pt x="85" y="23"/>
                    <a:pt x="85" y="23"/>
                    <a:pt x="85" y="23"/>
                  </a:cubicBezTo>
                  <a:cubicBezTo>
                    <a:pt x="84" y="23"/>
                    <a:pt x="83" y="24"/>
                    <a:pt x="83" y="24"/>
                  </a:cubicBezTo>
                  <a:cubicBezTo>
                    <a:pt x="83" y="24"/>
                    <a:pt x="83" y="24"/>
                    <a:pt x="83" y="23"/>
                  </a:cubicBezTo>
                  <a:cubicBezTo>
                    <a:pt x="83" y="23"/>
                    <a:pt x="83" y="23"/>
                    <a:pt x="83"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80" y="22"/>
                    <a:pt x="79" y="23"/>
                    <a:pt x="79" y="24"/>
                  </a:cubicBezTo>
                  <a:cubicBezTo>
                    <a:pt x="79" y="25"/>
                    <a:pt x="80" y="26"/>
                    <a:pt x="81" y="26"/>
                  </a:cubicBezTo>
                  <a:cubicBezTo>
                    <a:pt x="82" y="26"/>
                    <a:pt x="82" y="26"/>
                    <a:pt x="83" y="26"/>
                  </a:cubicBezTo>
                  <a:moveTo>
                    <a:pt x="85" y="3"/>
                  </a:moveTo>
                  <a:cubicBezTo>
                    <a:pt x="86" y="2"/>
                    <a:pt x="86" y="2"/>
                    <a:pt x="86" y="1"/>
                  </a:cubicBezTo>
                  <a:cubicBezTo>
                    <a:pt x="86" y="0"/>
                    <a:pt x="86" y="0"/>
                    <a:pt x="85" y="0"/>
                  </a:cubicBezTo>
                  <a:cubicBezTo>
                    <a:pt x="85" y="0"/>
                    <a:pt x="84" y="0"/>
                    <a:pt x="84" y="0"/>
                  </a:cubicBezTo>
                  <a:cubicBezTo>
                    <a:pt x="84" y="0"/>
                    <a:pt x="83" y="0"/>
                    <a:pt x="83" y="0"/>
                  </a:cubicBezTo>
                  <a:cubicBezTo>
                    <a:pt x="82" y="1"/>
                    <a:pt x="82" y="1"/>
                    <a:pt x="82" y="2"/>
                  </a:cubicBezTo>
                  <a:cubicBezTo>
                    <a:pt x="82" y="3"/>
                    <a:pt x="82" y="3"/>
                    <a:pt x="83" y="3"/>
                  </a:cubicBezTo>
                  <a:cubicBezTo>
                    <a:pt x="84" y="4"/>
                    <a:pt x="84" y="4"/>
                    <a:pt x="84" y="4"/>
                  </a:cubicBezTo>
                  <a:cubicBezTo>
                    <a:pt x="84" y="4"/>
                    <a:pt x="85" y="3"/>
                    <a:pt x="85" y="3"/>
                  </a:cubicBezTo>
                  <a:moveTo>
                    <a:pt x="70" y="21"/>
                  </a:moveTo>
                  <a:cubicBezTo>
                    <a:pt x="69" y="22"/>
                    <a:pt x="69" y="22"/>
                    <a:pt x="69" y="22"/>
                  </a:cubicBezTo>
                  <a:cubicBezTo>
                    <a:pt x="68" y="23"/>
                    <a:pt x="67" y="24"/>
                    <a:pt x="65" y="24"/>
                  </a:cubicBezTo>
                  <a:cubicBezTo>
                    <a:pt x="65" y="24"/>
                    <a:pt x="64" y="23"/>
                    <a:pt x="63" y="22"/>
                  </a:cubicBezTo>
                  <a:cubicBezTo>
                    <a:pt x="63" y="22"/>
                    <a:pt x="63" y="20"/>
                    <a:pt x="63" y="19"/>
                  </a:cubicBezTo>
                  <a:cubicBezTo>
                    <a:pt x="63" y="17"/>
                    <a:pt x="63" y="16"/>
                    <a:pt x="63" y="15"/>
                  </a:cubicBezTo>
                  <a:cubicBezTo>
                    <a:pt x="64" y="14"/>
                    <a:pt x="64" y="13"/>
                    <a:pt x="64" y="13"/>
                  </a:cubicBezTo>
                  <a:cubicBezTo>
                    <a:pt x="65" y="12"/>
                    <a:pt x="65" y="11"/>
                    <a:pt x="66" y="11"/>
                  </a:cubicBezTo>
                  <a:cubicBezTo>
                    <a:pt x="66" y="10"/>
                    <a:pt x="67" y="10"/>
                    <a:pt x="67" y="10"/>
                  </a:cubicBezTo>
                  <a:cubicBezTo>
                    <a:pt x="68" y="9"/>
                    <a:pt x="69" y="9"/>
                    <a:pt x="69" y="9"/>
                  </a:cubicBezTo>
                  <a:cubicBezTo>
                    <a:pt x="70" y="9"/>
                    <a:pt x="71" y="9"/>
                    <a:pt x="72" y="10"/>
                  </a:cubicBezTo>
                  <a:lnTo>
                    <a:pt x="70" y="21"/>
                  </a:lnTo>
                  <a:close/>
                  <a:moveTo>
                    <a:pt x="73" y="26"/>
                  </a:moveTo>
                  <a:cubicBezTo>
                    <a:pt x="74" y="25"/>
                    <a:pt x="75" y="25"/>
                    <a:pt x="75" y="24"/>
                  </a:cubicBezTo>
                  <a:cubicBezTo>
                    <a:pt x="75" y="23"/>
                    <a:pt x="75" y="23"/>
                    <a:pt x="75" y="23"/>
                  </a:cubicBezTo>
                  <a:cubicBezTo>
                    <a:pt x="74" y="24"/>
                    <a:pt x="74"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9" y="7"/>
                    <a:pt x="68" y="7"/>
                    <a:pt x="67" y="8"/>
                  </a:cubicBezTo>
                  <a:cubicBezTo>
                    <a:pt x="64" y="9"/>
                    <a:pt x="62" y="11"/>
                    <a:pt x="61" y="14"/>
                  </a:cubicBezTo>
                  <a:cubicBezTo>
                    <a:pt x="60" y="16"/>
                    <a:pt x="60" y="17"/>
                    <a:pt x="60" y="19"/>
                  </a:cubicBezTo>
                  <a:cubicBezTo>
                    <a:pt x="60" y="21"/>
                    <a:pt x="60" y="23"/>
                    <a:pt x="61" y="24"/>
                  </a:cubicBezTo>
                  <a:cubicBezTo>
                    <a:pt x="61" y="25"/>
                    <a:pt x="62" y="25"/>
                    <a:pt x="62" y="25"/>
                  </a:cubicBezTo>
                  <a:cubicBezTo>
                    <a:pt x="63" y="26"/>
                    <a:pt x="64" y="26"/>
                    <a:pt x="65" y="26"/>
                  </a:cubicBezTo>
                  <a:cubicBezTo>
                    <a:pt x="65" y="26"/>
                    <a:pt x="66" y="26"/>
                    <a:pt x="66" y="26"/>
                  </a:cubicBezTo>
                  <a:cubicBezTo>
                    <a:pt x="68" y="25"/>
                    <a:pt x="69" y="24"/>
                    <a:pt x="70" y="23"/>
                  </a:cubicBezTo>
                  <a:cubicBezTo>
                    <a:pt x="70" y="24"/>
                    <a:pt x="70" y="24"/>
                    <a:pt x="70" y="24"/>
                  </a:cubicBezTo>
                  <a:cubicBezTo>
                    <a:pt x="70" y="24"/>
                    <a:pt x="70" y="24"/>
                    <a:pt x="70" y="24"/>
                  </a:cubicBezTo>
                  <a:cubicBezTo>
                    <a:pt x="70" y="25"/>
                    <a:pt x="70" y="26"/>
                    <a:pt x="72"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2" y="26"/>
                    <a:pt x="52" y="26"/>
                    <a:pt x="53" y="26"/>
                  </a:cubicBezTo>
                  <a:cubicBezTo>
                    <a:pt x="54" y="26"/>
                    <a:pt x="55" y="25"/>
                    <a:pt x="56" y="25"/>
                  </a:cubicBezTo>
                  <a:cubicBezTo>
                    <a:pt x="56" y="24"/>
                    <a:pt x="56" y="24"/>
                    <a:pt x="57" y="24"/>
                  </a:cubicBezTo>
                  <a:cubicBezTo>
                    <a:pt x="56" y="23"/>
                    <a:pt x="56" y="23"/>
                    <a:pt x="56" y="23"/>
                  </a:cubicBezTo>
                  <a:cubicBezTo>
                    <a:pt x="55" y="23"/>
                    <a:pt x="55" y="24"/>
                    <a:pt x="54" y="24"/>
                  </a:cubicBezTo>
                  <a:cubicBezTo>
                    <a:pt x="54" y="24"/>
                    <a:pt x="54" y="23"/>
                    <a:pt x="54" y="23"/>
                  </a:cubicBezTo>
                  <a:moveTo>
                    <a:pt x="44" y="26"/>
                  </a:moveTo>
                  <a:cubicBezTo>
                    <a:pt x="46" y="25"/>
                    <a:pt x="46" y="24"/>
                    <a:pt x="47" y="24"/>
                  </a:cubicBezTo>
                  <a:cubicBezTo>
                    <a:pt x="46" y="23"/>
                    <a:pt x="46" y="23"/>
                    <a:pt x="46" y="23"/>
                  </a:cubicBezTo>
                  <a:cubicBezTo>
                    <a:pt x="46" y="23"/>
                    <a:pt x="45" y="24"/>
                    <a:pt x="45" y="24"/>
                  </a:cubicBezTo>
                  <a:cubicBezTo>
                    <a:pt x="45" y="24"/>
                    <a:pt x="44" y="24"/>
                    <a:pt x="44" y="23"/>
                  </a:cubicBezTo>
                  <a:cubicBezTo>
                    <a:pt x="44" y="23"/>
                    <a:pt x="44" y="23"/>
                    <a:pt x="44" y="23"/>
                  </a:cubicBezTo>
                  <a:cubicBezTo>
                    <a:pt x="47" y="8"/>
                    <a:pt x="47" y="8"/>
                    <a:pt x="47"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4" y="26"/>
                    <a:pt x="44" y="26"/>
                    <a:pt x="44" y="26"/>
                  </a:cubicBezTo>
                  <a:moveTo>
                    <a:pt x="47" y="3"/>
                  </a:moveTo>
                  <a:cubicBezTo>
                    <a:pt x="48" y="2"/>
                    <a:pt x="48" y="2"/>
                    <a:pt x="48" y="1"/>
                  </a:cubicBezTo>
                  <a:cubicBezTo>
                    <a:pt x="48" y="0"/>
                    <a:pt x="47" y="0"/>
                    <a:pt x="47" y="0"/>
                  </a:cubicBezTo>
                  <a:cubicBezTo>
                    <a:pt x="46" y="0"/>
                    <a:pt x="46" y="0"/>
                    <a:pt x="46" y="0"/>
                  </a:cubicBezTo>
                  <a:cubicBezTo>
                    <a:pt x="45" y="0"/>
                    <a:pt x="45" y="0"/>
                    <a:pt x="44" y="0"/>
                  </a:cubicBezTo>
                  <a:cubicBezTo>
                    <a:pt x="44" y="1"/>
                    <a:pt x="44" y="1"/>
                    <a:pt x="44" y="2"/>
                  </a:cubicBezTo>
                  <a:cubicBezTo>
                    <a:pt x="44" y="3"/>
                    <a:pt x="44" y="3"/>
                    <a:pt x="45" y="3"/>
                  </a:cubicBezTo>
                  <a:cubicBezTo>
                    <a:pt x="45" y="4"/>
                    <a:pt x="45" y="4"/>
                    <a:pt x="45" y="4"/>
                  </a:cubicBezTo>
                  <a:cubicBezTo>
                    <a:pt x="46" y="4"/>
                    <a:pt x="47" y="3"/>
                    <a:pt x="47" y="3"/>
                  </a:cubicBezTo>
                  <a:moveTo>
                    <a:pt x="31" y="24"/>
                  </a:moveTo>
                  <a:cubicBezTo>
                    <a:pt x="32" y="25"/>
                    <a:pt x="32" y="25"/>
                    <a:pt x="32" y="25"/>
                  </a:cubicBezTo>
                  <a:cubicBezTo>
                    <a:pt x="32" y="26"/>
                    <a:pt x="33" y="26"/>
                    <a:pt x="33" y="26"/>
                  </a:cubicBezTo>
                  <a:cubicBezTo>
                    <a:pt x="34" y="26"/>
                    <a:pt x="35" y="25"/>
                    <a:pt x="36" y="25"/>
                  </a:cubicBezTo>
                  <a:cubicBezTo>
                    <a:pt x="37" y="24"/>
                    <a:pt x="37" y="24"/>
                    <a:pt x="37" y="24"/>
                  </a:cubicBezTo>
                  <a:cubicBezTo>
                    <a:pt x="37" y="23"/>
                    <a:pt x="37" y="23"/>
                    <a:pt x="37" y="23"/>
                  </a:cubicBezTo>
                  <a:cubicBezTo>
                    <a:pt x="36" y="23"/>
                    <a:pt x="35" y="24"/>
                    <a:pt x="35" y="24"/>
                  </a:cubicBezTo>
                  <a:cubicBezTo>
                    <a:pt x="35" y="24"/>
                    <a:pt x="35" y="24"/>
                    <a:pt x="35" y="23"/>
                  </a:cubicBezTo>
                  <a:cubicBezTo>
                    <a:pt x="35" y="23"/>
                    <a:pt x="35" y="23"/>
                    <a:pt x="35" y="23"/>
                  </a:cubicBezTo>
                  <a:cubicBezTo>
                    <a:pt x="37" y="7"/>
                    <a:pt x="37" y="7"/>
                    <a:pt x="37" y="7"/>
                  </a:cubicBezTo>
                  <a:cubicBezTo>
                    <a:pt x="34" y="7"/>
                    <a:pt x="34" y="7"/>
                    <a:pt x="34" y="7"/>
                  </a:cubicBezTo>
                  <a:cubicBezTo>
                    <a:pt x="32" y="22"/>
                    <a:pt x="32" y="22"/>
                    <a:pt x="32" y="22"/>
                  </a:cubicBezTo>
                  <a:cubicBezTo>
                    <a:pt x="31" y="22"/>
                    <a:pt x="30" y="23"/>
                    <a:pt x="30" y="23"/>
                  </a:cubicBezTo>
                  <a:cubicBezTo>
                    <a:pt x="29" y="23"/>
                    <a:pt x="29" y="23"/>
                    <a:pt x="29"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4" y="10"/>
                    <a:pt x="24" y="10"/>
                    <a:pt x="24" y="10"/>
                  </a:cubicBezTo>
                  <a:cubicBezTo>
                    <a:pt x="22" y="19"/>
                    <a:pt x="22" y="19"/>
                    <a:pt x="22" y="19"/>
                  </a:cubicBezTo>
                  <a:cubicBezTo>
                    <a:pt x="22" y="19"/>
                    <a:pt x="22" y="20"/>
                    <a:pt x="22" y="20"/>
                  </a:cubicBezTo>
                  <a:cubicBezTo>
                    <a:pt x="22" y="21"/>
                    <a:pt x="22" y="21"/>
                    <a:pt x="22" y="22"/>
                  </a:cubicBezTo>
                  <a:cubicBezTo>
                    <a:pt x="22" y="22"/>
                    <a:pt x="22" y="23"/>
                    <a:pt x="23" y="24"/>
                  </a:cubicBezTo>
                  <a:cubicBezTo>
                    <a:pt x="23" y="25"/>
                    <a:pt x="24" y="26"/>
                    <a:pt x="26" y="26"/>
                  </a:cubicBezTo>
                  <a:cubicBezTo>
                    <a:pt x="28" y="26"/>
                    <a:pt x="30" y="25"/>
                    <a:pt x="31" y="24"/>
                  </a:cubicBezTo>
                  <a:cubicBezTo>
                    <a:pt x="31" y="24"/>
                    <a:pt x="31" y="24"/>
                    <a:pt x="31" y="24"/>
                  </a:cubicBezTo>
                  <a:moveTo>
                    <a:pt x="5" y="23"/>
                  </a:moveTo>
                  <a:cubicBezTo>
                    <a:pt x="7" y="14"/>
                    <a:pt x="7" y="14"/>
                    <a:pt x="7" y="14"/>
                  </a:cubicBezTo>
                  <a:cubicBezTo>
                    <a:pt x="8" y="14"/>
                    <a:pt x="9" y="14"/>
                    <a:pt x="10" y="14"/>
                  </a:cubicBezTo>
                  <a:cubicBezTo>
                    <a:pt x="12" y="14"/>
                    <a:pt x="13" y="14"/>
                    <a:pt x="14" y="15"/>
                  </a:cubicBezTo>
                  <a:cubicBezTo>
                    <a:pt x="14" y="16"/>
                    <a:pt x="15" y="17"/>
                    <a:pt x="15" y="18"/>
                  </a:cubicBezTo>
                  <a:cubicBezTo>
                    <a:pt x="15" y="22"/>
                    <a:pt x="13"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1" y="3"/>
                    <a:pt x="11" y="3"/>
                  </a:cubicBezTo>
                  <a:cubicBezTo>
                    <a:pt x="11" y="3"/>
                    <a:pt x="12" y="3"/>
                    <a:pt x="13" y="3"/>
                  </a:cubicBezTo>
                  <a:cubicBezTo>
                    <a:pt x="14" y="4"/>
                    <a:pt x="15" y="5"/>
                    <a:pt x="15" y="7"/>
                  </a:cubicBezTo>
                  <a:cubicBezTo>
                    <a:pt x="15" y="9"/>
                    <a:pt x="15" y="10"/>
                    <a:pt x="14" y="11"/>
                  </a:cubicBezTo>
                  <a:cubicBezTo>
                    <a:pt x="13" y="12"/>
                    <a:pt x="11" y="12"/>
                    <a:pt x="10" y="12"/>
                  </a:cubicBezTo>
                  <a:cubicBezTo>
                    <a:pt x="8" y="12"/>
                    <a:pt x="8" y="12"/>
                    <a:pt x="8" y="12"/>
                  </a:cubicBezTo>
                  <a:cubicBezTo>
                    <a:pt x="7" y="12"/>
                    <a:pt x="7" y="12"/>
                    <a:pt x="7" y="12"/>
                  </a:cubicBezTo>
                  <a:moveTo>
                    <a:pt x="15" y="24"/>
                  </a:moveTo>
                  <a:cubicBezTo>
                    <a:pt x="16" y="23"/>
                    <a:pt x="17" y="22"/>
                    <a:pt x="17" y="21"/>
                  </a:cubicBezTo>
                  <a:cubicBezTo>
                    <a:pt x="18" y="20"/>
                    <a:pt x="18" y="19"/>
                    <a:pt x="18" y="18"/>
                  </a:cubicBezTo>
                  <a:cubicBezTo>
                    <a:pt x="18" y="17"/>
                    <a:pt x="18" y="15"/>
                    <a:pt x="17" y="14"/>
                  </a:cubicBezTo>
                  <a:cubicBezTo>
                    <a:pt x="16" y="13"/>
                    <a:pt x="15" y="13"/>
                    <a:pt x="14" y="13"/>
                  </a:cubicBezTo>
                  <a:cubicBezTo>
                    <a:pt x="17" y="12"/>
                    <a:pt x="18" y="10"/>
                    <a:pt x="18" y="6"/>
                  </a:cubicBezTo>
                  <a:cubicBezTo>
                    <a:pt x="18" y="5"/>
                    <a:pt x="18" y="4"/>
                    <a:pt x="16" y="3"/>
                  </a:cubicBezTo>
                  <a:cubicBezTo>
                    <a:pt x="16" y="2"/>
                    <a:pt x="15" y="2"/>
                    <a:pt x="14" y="2"/>
                  </a:cubicBezTo>
                  <a:cubicBezTo>
                    <a:pt x="13" y="1"/>
                    <a:pt x="13" y="1"/>
                    <a:pt x="12" y="1"/>
                  </a:cubicBezTo>
                  <a:cubicBezTo>
                    <a:pt x="11" y="1"/>
                    <a:pt x="10" y="1"/>
                    <a:pt x="9" y="1"/>
                  </a:cubicBezTo>
                  <a:cubicBezTo>
                    <a:pt x="8" y="1"/>
                    <a:pt x="8" y="1"/>
                    <a:pt x="7" y="1"/>
                  </a:cubicBezTo>
                  <a:cubicBezTo>
                    <a:pt x="3" y="1"/>
                    <a:pt x="3" y="1"/>
                    <a:pt x="3" y="1"/>
                  </a:cubicBezTo>
                  <a:cubicBezTo>
                    <a:pt x="3" y="3"/>
                    <a:pt x="3" y="3"/>
                    <a:pt x="3"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1" y="26"/>
                    <a:pt x="13" y="25"/>
                    <a:pt x="15" y="24"/>
                  </a:cubicBez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18" name="Freeform 3982"/>
          <p:cNvSpPr>
            <a:spLocks noEditPoints="1"/>
          </p:cNvSpPr>
          <p:nvPr userDrawn="1"/>
        </p:nvSpPr>
        <p:spPr bwMode="auto">
          <a:xfrm>
            <a:off x="10594170" y="6324609"/>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68580" tIns="34290" rIns="68580" bIns="34290" numCol="1" anchor="t" anchorCtr="0" compatLnSpc="1">
            <a:prstTxWarp prst="textNoShape">
              <a:avLst/>
            </a:prstTxWarp>
          </a:bodyPr>
          <a:lstStyle/>
          <a:p>
            <a:endParaRPr lang="en-US" sz="1050"/>
          </a:p>
        </p:txBody>
      </p:sp>
    </p:spTree>
    <p:extLst>
      <p:ext uri="{BB962C8B-B14F-4D97-AF65-F5344CB8AC3E}">
        <p14:creationId xmlns:p14="http://schemas.microsoft.com/office/powerpoint/2010/main" val="256828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YAN WITH ICON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53A591-6CD6-1D4A-B145-83AACCEFE3B4}"/>
              </a:ext>
            </a:extLst>
          </p:cNvPr>
          <p:cNvSpPr/>
          <p:nvPr userDrawn="1"/>
        </p:nvSpPr>
        <p:spPr>
          <a:xfrm>
            <a:off x="0" y="0"/>
            <a:ext cx="12192000" cy="6858000"/>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8"/>
            <a:ext cx="10515600" cy="1325563"/>
          </a:xfrm>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204098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838199" y="2184901"/>
            <a:ext cx="6155725" cy="2657032"/>
          </a:xfrm>
        </p:spPr>
        <p:txBody>
          <a:bodyPr anchor="t" anchorCtr="0">
            <a:normAutofit/>
          </a:bodyPr>
          <a:lstStyle>
            <a:lvl1pPr algn="l">
              <a:defRPr sz="5500" b="1">
                <a:solidFill>
                  <a:schemeClr val="bg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838200" y="4841933"/>
            <a:ext cx="6155726" cy="494797"/>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838198" y="5304529"/>
            <a:ext cx="6155726" cy="495309"/>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4583" cy="6857999"/>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20" name="Footer Placeholder 4">
            <a:extLst>
              <a:ext uri="{FF2B5EF4-FFF2-40B4-BE49-F238E27FC236}">
                <a16:creationId xmlns:a16="http://schemas.microsoft.com/office/drawing/2014/main" id="{9FFBE56B-A7B4-404B-AC1B-0618CFF1BFD9}"/>
              </a:ext>
            </a:extLst>
          </p:cNvPr>
          <p:cNvSpPr txBox="1">
            <a:spLocks/>
          </p:cNvSpPr>
          <p:nvPr userDrawn="1"/>
        </p:nvSpPr>
        <p:spPr>
          <a:xfrm>
            <a:off x="3729681" y="0"/>
            <a:ext cx="3264244" cy="1310073"/>
          </a:xfrm>
          <a:prstGeom prst="rect">
            <a:avLst/>
          </a:prstGeom>
          <a:noFill/>
        </p:spPr>
        <p:txBody>
          <a:bodyPr vert="horz" lIns="91440" tIns="45720" rIns="91440" bIns="45720" rtlCol="0" anchor="ctr"/>
          <a:lstStyle>
            <a:defPPr>
              <a:defRPr lang="en-US"/>
            </a:defPPr>
            <a:lvl1pPr marL="0" algn="l" defTabSz="914400" rtl="0" eaLnBrk="1" latinLnBrk="0" hangingPunct="1">
              <a:defRPr sz="2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Office of Strategic Communication</a:t>
            </a:r>
          </a:p>
        </p:txBody>
      </p:sp>
      <p:pic>
        <p:nvPicPr>
          <p:cNvPr id="22" name="Picture 21" descr="University of Iowa Logo in tab">
            <a:extLst>
              <a:ext uri="{FF2B5EF4-FFF2-40B4-BE49-F238E27FC236}">
                <a16:creationId xmlns:a16="http://schemas.microsoft.com/office/drawing/2014/main" id="{3B350327-455D-E242-AC33-A448799973A0}"/>
              </a:ext>
            </a:extLst>
          </p:cNvPr>
          <p:cNvPicPr>
            <a:picLocks noChangeAspect="1"/>
          </p:cNvPicPr>
          <p:nvPr userDrawn="1"/>
        </p:nvPicPr>
        <p:blipFill>
          <a:blip r:embed="rId2"/>
          <a:stretch>
            <a:fillRect/>
          </a:stretch>
        </p:blipFill>
        <p:spPr>
          <a:xfrm>
            <a:off x="825841" y="0"/>
            <a:ext cx="2693773" cy="1279542"/>
          </a:xfrm>
          <a:prstGeom prst="rect">
            <a:avLst/>
          </a:prstGeom>
        </p:spPr>
      </p:pic>
    </p:spTree>
    <p:extLst>
      <p:ext uri="{BB962C8B-B14F-4D97-AF65-F5344CB8AC3E}">
        <p14:creationId xmlns:p14="http://schemas.microsoft.com/office/powerpoint/2010/main" val="939697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838199" y="2677626"/>
            <a:ext cx="9144000" cy="1843238"/>
          </a:xfrm>
        </p:spPr>
        <p:txBody>
          <a:bodyPr anchor="t" anchorCtr="0">
            <a:normAutofit/>
          </a:bodyPr>
          <a:lstStyle>
            <a:lvl1pPr algn="l">
              <a:defRPr sz="6000" b="1">
                <a:solidFill>
                  <a:schemeClr val="bg1"/>
                </a:solidFill>
                <a:latin typeface="Arial" panose="020B0604020202020204" pitchFamily="34" charset="0"/>
                <a:cs typeface="Arial" panose="020B0604020202020204" pitchFamily="34" charset="0"/>
              </a:defRPr>
            </a:lvl1pPr>
          </a:lstStyle>
          <a:p>
            <a:r>
              <a:rPr lang="en-US" dirty="0"/>
              <a:t>Presentation Title Goes Right Here</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838199" y="4709626"/>
            <a:ext cx="9144000" cy="407460"/>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838199" y="5087150"/>
            <a:ext cx="9144000" cy="463108"/>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850556" y="1774216"/>
            <a:ext cx="8684173" cy="365125"/>
          </a:xfrm>
          <a:prstGeom prst="rect">
            <a:avLst/>
          </a:prstGeom>
          <a:noFill/>
        </p:spPr>
        <p:txBody>
          <a:bodyPr vert="horz" lIns="91440" tIns="45720" rIns="91440" bIns="45720" rtlCol="0" anchor="ctr"/>
          <a:lstStyle>
            <a:lvl1pPr algn="l">
              <a:defRPr sz="2400" b="0">
                <a:solidFill>
                  <a:schemeClr val="bg1"/>
                </a:solidFill>
              </a:defRPr>
            </a:lvl1pPr>
          </a:lstStyle>
          <a:p>
            <a:r>
              <a:rPr lang="en-US"/>
              <a:t>Department of Health Management and Policy</a:t>
            </a:r>
            <a:endParaRPr lang="en-US" dirty="0"/>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6" name="Picture 15" descr="University of Iowa Logo in tab">
            <a:extLst>
              <a:ext uri="{FF2B5EF4-FFF2-40B4-BE49-F238E27FC236}">
                <a16:creationId xmlns:a16="http://schemas.microsoft.com/office/drawing/2014/main" id="{8B51AF24-FB2E-1240-9EF9-F0F501C2FF78}"/>
              </a:ext>
            </a:extLst>
          </p:cNvPr>
          <p:cNvPicPr>
            <a:picLocks noChangeAspect="1"/>
          </p:cNvPicPr>
          <p:nvPr userDrawn="1"/>
        </p:nvPicPr>
        <p:blipFill>
          <a:blip r:embed="rId2"/>
          <a:stretch>
            <a:fillRect/>
          </a:stretch>
        </p:blipFill>
        <p:spPr>
          <a:xfrm>
            <a:off x="8625016" y="0"/>
            <a:ext cx="2693773" cy="1279542"/>
          </a:xfrm>
          <a:prstGeom prst="rect">
            <a:avLst/>
          </a:prstGeom>
        </p:spPr>
      </p:pic>
    </p:spTree>
    <p:extLst>
      <p:ext uri="{BB962C8B-B14F-4D97-AF65-F5344CB8AC3E}">
        <p14:creationId xmlns:p14="http://schemas.microsoft.com/office/powerpoint/2010/main" val="269501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838199" y="2677626"/>
            <a:ext cx="9144000" cy="992326"/>
          </a:xfrm>
        </p:spPr>
        <p:txBody>
          <a:bodyPr anchor="t" anchorCtr="0">
            <a:normAutofit/>
          </a:bodyPr>
          <a:lstStyle>
            <a:lvl1pPr algn="l">
              <a:defRPr sz="6000" b="1">
                <a:solidFill>
                  <a:schemeClr val="bg1"/>
                </a:solidFill>
                <a:latin typeface="Arial" panose="020B0604020202020204" pitchFamily="34"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838199" y="3637441"/>
            <a:ext cx="9144000" cy="407460"/>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450876"/>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7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838199" y="2677626"/>
            <a:ext cx="9144000" cy="992326"/>
          </a:xfrm>
        </p:spPr>
        <p:txBody>
          <a:bodyPr anchor="t" anchorCtr="0">
            <a:normAutofit/>
          </a:bodyPr>
          <a:lstStyle>
            <a:lvl1pPr algn="l">
              <a:defRPr sz="6000" b="1">
                <a:solidFill>
                  <a:schemeClr val="tx1"/>
                </a:solidFill>
                <a:latin typeface="Arial" panose="020B0604020202020204" pitchFamily="34" charset="0"/>
                <a:cs typeface="Arial" panose="020B0604020202020204" pitchFamily="34" charset="0"/>
              </a:defRPr>
            </a:lvl1pPr>
          </a:lstStyle>
          <a:p>
            <a:r>
              <a:rPr lang="en-US" dirty="0"/>
              <a:t>Section Header</a:t>
            </a:r>
          </a:p>
        </p:txBody>
      </p: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838199" y="3637441"/>
            <a:ext cx="9144000" cy="407460"/>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450876"/>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220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 Photo Background">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5FFEA7CF-83E7-764C-ABBA-82BBDBDAEC0D}"/>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dirty="0"/>
              <a:t>Click icon to add picture</a:t>
            </a:r>
          </a:p>
        </p:txBody>
      </p:sp>
      <p:sp>
        <p:nvSpPr>
          <p:cNvPr id="7" name="Text Placeholder 6">
            <a:extLst>
              <a:ext uri="{FF2B5EF4-FFF2-40B4-BE49-F238E27FC236}">
                <a16:creationId xmlns:a16="http://schemas.microsoft.com/office/drawing/2014/main" id="{8E5B506F-BBA1-9842-893B-0EB9BFBD1D66}"/>
              </a:ext>
            </a:extLst>
          </p:cNvPr>
          <p:cNvSpPr>
            <a:spLocks noGrp="1"/>
          </p:cNvSpPr>
          <p:nvPr>
            <p:ph type="body" sz="quarter" idx="12" hasCustomPrompt="1"/>
          </p:nvPr>
        </p:nvSpPr>
        <p:spPr>
          <a:xfrm>
            <a:off x="1072634" y="2316951"/>
            <a:ext cx="4769254" cy="707886"/>
          </a:xfrm>
          <a:solidFill>
            <a:schemeClr val="accent1"/>
          </a:solidFill>
        </p:spPr>
        <p:txBody>
          <a:bodyPr vert="horz" wrap="none" lIns="91440" anchor="ctr" anchorCtr="0">
            <a:spAutoFit/>
          </a:bodyPr>
          <a:lstStyle>
            <a:lvl1pPr marL="0" indent="0">
              <a:buNone/>
              <a:defRPr sz="4000" b="1"/>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HEADER</a:t>
            </a:r>
          </a:p>
        </p:txBody>
      </p:sp>
    </p:spTree>
    <p:extLst>
      <p:ext uri="{BB962C8B-B14F-4D97-AF65-F5344CB8AC3E}">
        <p14:creationId xmlns:p14="http://schemas.microsoft.com/office/powerpoint/2010/main" val="68804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39345" y="494273"/>
            <a:ext cx="10515600" cy="86908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838200" y="1591689"/>
            <a:ext cx="10515600" cy="4388698"/>
          </a:xfrm>
        </p:spPr>
        <p:txBody>
          <a:bodyPr/>
          <a:lstStyle>
            <a:lvl1pPr marL="228600" indent="-228600">
              <a:buSzPct val="95000"/>
              <a:buFontTx/>
              <a:buBlip>
                <a:blip r:embed="rId2"/>
              </a:buBlip>
              <a:defRPr/>
            </a:lvl1pPr>
            <a:lvl2pPr marL="685800" indent="-228600">
              <a:buClr>
                <a:schemeClr val="tx2"/>
              </a:buClr>
              <a:buSzPct val="100000"/>
              <a:buFont typeface="Arial" panose="020B0604020202020204" pitchFamily="34" charset="0"/>
              <a:buChar char="•"/>
              <a:defRPr/>
            </a:lvl2pPr>
            <a:lvl3pPr marL="1143000" indent="-228600">
              <a:buClr>
                <a:schemeClr val="tx2"/>
              </a:buClr>
              <a:buSzPct val="100000"/>
              <a:buFont typeface="Arial" panose="020B0604020202020204" pitchFamily="34" charset="0"/>
              <a:buChar char="•"/>
              <a:defRPr/>
            </a:lvl3pPr>
            <a:lvl4pPr marL="1600200" indent="-228600">
              <a:buClr>
                <a:schemeClr val="tx2"/>
              </a:buClr>
              <a:buSzPct val="100000"/>
              <a:buFont typeface="Arial" panose="020B0604020202020204" pitchFamily="34" charset="0"/>
              <a:buChar char="•"/>
              <a:defRPr/>
            </a:lvl4pPr>
            <a:lvl5pPr marL="2057400" indent="-228600">
              <a:buClr>
                <a:schemeClr val="tx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Department of Health Management and Policy</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838200"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University of Iowa Logo in tab">
            <a:extLst>
              <a:ext uri="{FF2B5EF4-FFF2-40B4-BE49-F238E27FC236}">
                <a16:creationId xmlns:a16="http://schemas.microsoft.com/office/drawing/2014/main" id="{F51089BB-12B1-B240-94C3-C431E554F07B}"/>
              </a:ext>
            </a:extLst>
          </p:cNvPr>
          <p:cNvPicPr>
            <a:picLocks noChangeAspect="1"/>
          </p:cNvPicPr>
          <p:nvPr userDrawn="1"/>
        </p:nvPicPr>
        <p:blipFill>
          <a:blip r:embed="rId3"/>
          <a:stretch>
            <a:fillRect/>
          </a:stretch>
        </p:blipFill>
        <p:spPr>
          <a:xfrm>
            <a:off x="838200" y="6131555"/>
            <a:ext cx="1545021" cy="733885"/>
          </a:xfrm>
          <a:prstGeom prst="rect">
            <a:avLst/>
          </a:prstGeom>
        </p:spPr>
      </p:pic>
    </p:spTree>
    <p:extLst>
      <p:ext uri="{BB962C8B-B14F-4D97-AF65-F5344CB8AC3E}">
        <p14:creationId xmlns:p14="http://schemas.microsoft.com/office/powerpoint/2010/main" val="410140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716F-07B2-4E06-AF9C-F2E7172C3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F2E9A-3CB0-4BC8-BF0C-35A16A9F1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D4BEE-D501-4FA4-9465-73D8C546B5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DBC9298-0B5F-4BB8-8F69-67392D69CC01}"/>
              </a:ext>
            </a:extLst>
          </p:cNvPr>
          <p:cNvSpPr>
            <a:spLocks noGrp="1"/>
          </p:cNvSpPr>
          <p:nvPr>
            <p:ph type="ftr" sz="quarter" idx="11"/>
          </p:nvPr>
        </p:nvSpPr>
        <p:spPr/>
        <p:txBody>
          <a:bodyPr/>
          <a:lstStyle/>
          <a:p>
            <a:r>
              <a:rPr lang="en-US"/>
              <a:t>Department of Health Management and Policy</a:t>
            </a:r>
          </a:p>
        </p:txBody>
      </p:sp>
      <p:sp>
        <p:nvSpPr>
          <p:cNvPr id="6" name="Slide Number Placeholder 5">
            <a:extLst>
              <a:ext uri="{FF2B5EF4-FFF2-40B4-BE49-F238E27FC236}">
                <a16:creationId xmlns:a16="http://schemas.microsoft.com/office/drawing/2014/main" id="{93C03850-A8CC-4521-B3B4-E5AFBC1929EE}"/>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1900950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64058" y="365125"/>
            <a:ext cx="10515600" cy="1331865"/>
          </a:xfrm>
        </p:spPr>
        <p:txBody>
          <a:bodyPr/>
          <a:lstStyle/>
          <a:p>
            <a:r>
              <a:rPr lang="en-US" dirty="0"/>
              <a:t>Click to edit Master title style </a:t>
            </a:r>
            <a:br>
              <a:rPr lang="en-US" dirty="0"/>
            </a:br>
            <a:r>
              <a:rPr lang="en-US" dirty="0"/>
              <a:t>that runs to two lines</a:t>
            </a: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838200" y="1987101"/>
            <a:ext cx="10515600" cy="4018000"/>
          </a:xfrm>
        </p:spPr>
        <p:txBody>
          <a:bodyPr/>
          <a:lstStyle>
            <a:lvl1pPr marL="228600" indent="-228600">
              <a:buSzPct val="95000"/>
              <a:buFontTx/>
              <a:buBlip>
                <a:blip r:embed="rId2"/>
              </a:buBlip>
              <a:defRPr/>
            </a:lvl1pPr>
            <a:lvl2pPr marL="685800" indent="-228600">
              <a:buClr>
                <a:schemeClr val="tx2"/>
              </a:buClr>
              <a:buSzPct val="100000"/>
              <a:buFont typeface="Arial" panose="020B0604020202020204" pitchFamily="34" charset="0"/>
              <a:buChar char="•"/>
              <a:defRPr/>
            </a:lvl2pPr>
            <a:lvl3pPr marL="1143000" indent="-228600">
              <a:buClr>
                <a:schemeClr val="tx2"/>
              </a:buClr>
              <a:buSzPct val="100000"/>
              <a:buFont typeface="Arial" panose="020B0604020202020204" pitchFamily="34" charset="0"/>
              <a:buChar char="•"/>
              <a:defRPr/>
            </a:lvl3pPr>
            <a:lvl4pPr marL="1600200" indent="-228600">
              <a:buClr>
                <a:schemeClr val="tx2"/>
              </a:buClr>
              <a:buSzPct val="100000"/>
              <a:buFont typeface="Arial" panose="020B0604020202020204" pitchFamily="34" charset="0"/>
              <a:buChar char="•"/>
              <a:defRPr/>
            </a:lvl4pPr>
            <a:lvl5pPr marL="2057400" indent="-228600">
              <a:buClr>
                <a:schemeClr val="tx2"/>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Department of Health Management and Policy</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8382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1" name="Picture 10" descr="University of Iowa Logo in tab">
            <a:extLst>
              <a:ext uri="{FF2B5EF4-FFF2-40B4-BE49-F238E27FC236}">
                <a16:creationId xmlns:a16="http://schemas.microsoft.com/office/drawing/2014/main" id="{CFF14CD2-6839-EF4B-BE95-D8FF44EDAFE3}"/>
              </a:ext>
            </a:extLst>
          </p:cNvPr>
          <p:cNvPicPr>
            <a:picLocks noChangeAspect="1"/>
          </p:cNvPicPr>
          <p:nvPr userDrawn="1"/>
        </p:nvPicPr>
        <p:blipFill>
          <a:blip r:embed="rId3"/>
          <a:stretch>
            <a:fillRect/>
          </a:stretch>
        </p:blipFill>
        <p:spPr>
          <a:xfrm>
            <a:off x="838200" y="6131555"/>
            <a:ext cx="1545021" cy="733885"/>
          </a:xfrm>
          <a:prstGeom prst="rect">
            <a:avLst/>
          </a:prstGeom>
        </p:spPr>
      </p:pic>
    </p:spTree>
    <p:extLst>
      <p:ext uri="{BB962C8B-B14F-4D97-AF65-F5344CB8AC3E}">
        <p14:creationId xmlns:p14="http://schemas.microsoft.com/office/powerpoint/2010/main" val="290103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8E5D18-D14C-2E49-8475-3B6767E2DE9A}"/>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838200" y="1962386"/>
            <a:ext cx="5562600" cy="3923407"/>
          </a:xfrm>
        </p:spPr>
        <p:txBody>
          <a:bodyPr/>
          <a:lstStyle>
            <a:lvl1pPr marL="228600" indent="-228600">
              <a:buSzPct val="950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Department of Health Management and Policy</a:t>
            </a:r>
            <a:endParaRPr lang="en-US" dirty="0"/>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59502" y="0"/>
            <a:ext cx="5029200" cy="6392452"/>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10" name="Title 1">
            <a:extLst>
              <a:ext uri="{FF2B5EF4-FFF2-40B4-BE49-F238E27FC236}">
                <a16:creationId xmlns:a16="http://schemas.microsoft.com/office/drawing/2014/main" id="{DACFD86F-631F-DB40-8919-BA8E20BF834E}"/>
              </a:ext>
            </a:extLst>
          </p:cNvPr>
          <p:cNvSpPr>
            <a:spLocks noGrp="1"/>
          </p:cNvSpPr>
          <p:nvPr>
            <p:ph type="title"/>
          </p:nvPr>
        </p:nvSpPr>
        <p:spPr>
          <a:xfrm>
            <a:off x="764058" y="365125"/>
            <a:ext cx="5636742" cy="1331865"/>
          </a:xfrm>
        </p:spPr>
        <p:txBody>
          <a:bodyPr/>
          <a:lstStyle/>
          <a:p>
            <a:r>
              <a:rPr lang="en-US" dirty="0"/>
              <a:t>Click to edit Master title style</a:t>
            </a:r>
          </a:p>
        </p:txBody>
      </p:sp>
      <p:cxnSp>
        <p:nvCxnSpPr>
          <p:cNvPr id="11" name="Straight Connector 10">
            <a:extLst>
              <a:ext uri="{FF2B5EF4-FFF2-40B4-BE49-F238E27FC236}">
                <a16:creationId xmlns:a16="http://schemas.microsoft.com/office/drawing/2014/main" id="{B7458B34-F735-D249-820C-C797A1F1FED6}"/>
              </a:ext>
            </a:extLst>
          </p:cNvPr>
          <p:cNvCxnSpPr>
            <a:cxnSpLocks/>
          </p:cNvCxnSpPr>
          <p:nvPr userDrawn="1"/>
        </p:nvCxnSpPr>
        <p:spPr>
          <a:xfrm>
            <a:off x="8382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University of Iowa Logo in tab">
            <a:extLst>
              <a:ext uri="{FF2B5EF4-FFF2-40B4-BE49-F238E27FC236}">
                <a16:creationId xmlns:a16="http://schemas.microsoft.com/office/drawing/2014/main" id="{331EC016-F850-1E4A-A65C-1A14626CEA65}"/>
              </a:ext>
            </a:extLst>
          </p:cNvPr>
          <p:cNvPicPr>
            <a:picLocks noChangeAspect="1"/>
          </p:cNvPicPr>
          <p:nvPr userDrawn="1"/>
        </p:nvPicPr>
        <p:blipFill>
          <a:blip r:embed="rId3"/>
          <a:stretch>
            <a:fillRect/>
          </a:stretch>
        </p:blipFill>
        <p:spPr>
          <a:xfrm>
            <a:off x="838200" y="6131555"/>
            <a:ext cx="1545021" cy="733885"/>
          </a:xfrm>
          <a:prstGeom prst="rect">
            <a:avLst/>
          </a:prstGeom>
        </p:spPr>
      </p:pic>
    </p:spTree>
    <p:extLst>
      <p:ext uri="{BB962C8B-B14F-4D97-AF65-F5344CB8AC3E}">
        <p14:creationId xmlns:p14="http://schemas.microsoft.com/office/powerpoint/2010/main" val="3328017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D99024-F68B-C04C-A2AC-E78D62D8E79D}"/>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Department of Health Management and Policy</a:t>
            </a:r>
            <a:endParaRPr lang="en-US" dirty="0"/>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70389" y="3243106"/>
            <a:ext cx="5021612" cy="3149712"/>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695874"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51701" y="365125"/>
            <a:ext cx="5636742" cy="1331865"/>
          </a:xfrm>
        </p:spPr>
        <p:txBody>
          <a:body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8382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838200" y="1962386"/>
            <a:ext cx="5562600" cy="3923407"/>
          </a:xfrm>
        </p:spPr>
        <p:txBody>
          <a:bodyPr/>
          <a:lstStyle>
            <a:lvl1pPr marL="228600" indent="-228600">
              <a:buSzPct val="950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descr="University of Iowa Logo in tab">
            <a:extLst>
              <a:ext uri="{FF2B5EF4-FFF2-40B4-BE49-F238E27FC236}">
                <a16:creationId xmlns:a16="http://schemas.microsoft.com/office/drawing/2014/main" id="{ED076C9B-2E43-A040-8258-28E87FCCDB9B}"/>
              </a:ext>
            </a:extLst>
          </p:cNvPr>
          <p:cNvPicPr>
            <a:picLocks noChangeAspect="1"/>
          </p:cNvPicPr>
          <p:nvPr userDrawn="1"/>
        </p:nvPicPr>
        <p:blipFill>
          <a:blip r:embed="rId3"/>
          <a:stretch>
            <a:fillRect/>
          </a:stretch>
        </p:blipFill>
        <p:spPr>
          <a:xfrm>
            <a:off x="838200" y="6131555"/>
            <a:ext cx="1545021" cy="733885"/>
          </a:xfrm>
          <a:prstGeom prst="rect">
            <a:avLst/>
          </a:prstGeom>
        </p:spPr>
      </p:pic>
    </p:spTree>
    <p:extLst>
      <p:ext uri="{BB962C8B-B14F-4D97-AF65-F5344CB8AC3E}">
        <p14:creationId xmlns:p14="http://schemas.microsoft.com/office/powerpoint/2010/main" val="3555602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6EBBA0-2B0E-FB4D-B3E3-D6D8CFD2D304}"/>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39345" y="494273"/>
            <a:ext cx="10515600" cy="869089"/>
          </a:xfrm>
        </p:spPr>
        <p:txBody>
          <a:bodyPr/>
          <a:lstStyle/>
          <a:p>
            <a:r>
              <a:rPr lang="en-US" dirty="0"/>
              <a:t>Click to edit Master title style</a:t>
            </a:r>
          </a:p>
        </p:txBody>
      </p:sp>
      <p:sp>
        <p:nvSpPr>
          <p:cNvPr id="7" name="Footer Placeholder 4">
            <a:extLst>
              <a:ext uri="{FF2B5EF4-FFF2-40B4-BE49-F238E27FC236}">
                <a16:creationId xmlns:a16="http://schemas.microsoft.com/office/drawing/2014/main" id="{4BDC48E3-2023-0242-985D-69E25BFFF8A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Department of Health Management and Policy</a:t>
            </a:r>
            <a:endParaRPr lang="en-US" dirty="0"/>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838200"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3" name="Picture 12" descr="University of Iowa Logo in tab">
            <a:extLst>
              <a:ext uri="{FF2B5EF4-FFF2-40B4-BE49-F238E27FC236}">
                <a16:creationId xmlns:a16="http://schemas.microsoft.com/office/drawing/2014/main" id="{F51089BB-12B1-B240-94C3-C431E554F07B}"/>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39346" y="1570038"/>
            <a:ext cx="10515600" cy="4114800"/>
          </a:xfrm>
        </p:spPr>
        <p:txBody>
          <a:bodyPr/>
          <a:lstStyle/>
          <a:p>
            <a:endParaRPr lang="en-US" dirty="0"/>
          </a:p>
        </p:txBody>
      </p:sp>
    </p:spTree>
    <p:extLst>
      <p:ext uri="{BB962C8B-B14F-4D97-AF65-F5344CB8AC3E}">
        <p14:creationId xmlns:p14="http://schemas.microsoft.com/office/powerpoint/2010/main" val="2031816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tx1"/>
        </a:solidFill>
        <a:effectLst/>
      </p:bgPr>
    </p:bg>
    <p:spTree>
      <p:nvGrpSpPr>
        <p:cNvPr id="1" name=""/>
        <p:cNvGrpSpPr/>
        <p:nvPr/>
      </p:nvGrpSpPr>
      <p:grpSpPr>
        <a:xfrm>
          <a:off x="0" y="0"/>
          <a:ext cx="0" cy="0"/>
          <a:chOff x="0" y="0"/>
          <a:chExt cx="0" cy="0"/>
        </a:xfrm>
      </p:grpSpPr>
      <p:pic>
        <p:nvPicPr>
          <p:cNvPr id="18" name="Picture 17" descr="University of Iowa Logo in tab">
            <a:extLst>
              <a:ext uri="{FF2B5EF4-FFF2-40B4-BE49-F238E27FC236}">
                <a16:creationId xmlns:a16="http://schemas.microsoft.com/office/drawing/2014/main" id="{3F3707A5-781C-0544-BEBE-D5FFCC2755C1}"/>
              </a:ext>
            </a:extLst>
          </p:cNvPr>
          <p:cNvPicPr>
            <a:picLocks noChangeAspect="1"/>
          </p:cNvPicPr>
          <p:nvPr userDrawn="1"/>
        </p:nvPicPr>
        <p:blipFill>
          <a:blip r:embed="rId2"/>
          <a:stretch>
            <a:fillRect/>
          </a:stretch>
        </p:blipFill>
        <p:spPr>
          <a:xfrm>
            <a:off x="8625016" y="0"/>
            <a:ext cx="2693773" cy="1279542"/>
          </a:xfrm>
          <a:prstGeom prst="rect">
            <a:avLst/>
          </a:prstGeom>
        </p:spPr>
      </p:pic>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838199" y="3367174"/>
            <a:ext cx="9144000" cy="1843238"/>
          </a:xfrm>
        </p:spPr>
        <p:txBody>
          <a:bodyPr anchor="t" anchorCtr="0">
            <a:normAutofit/>
          </a:bodyPr>
          <a:lstStyle>
            <a:lvl1pPr algn="l">
              <a:defRPr sz="6000" b="1">
                <a:solidFill>
                  <a:schemeClr val="bg1"/>
                </a:solidFill>
                <a:latin typeface="Arial" panose="020B0604020202020204" pitchFamily="34" charset="0"/>
                <a:cs typeface="Arial" panose="020B0604020202020204" pitchFamily="34" charset="0"/>
              </a:defRPr>
            </a:lvl1pPr>
          </a:lstStyle>
          <a:p>
            <a:r>
              <a:rPr lang="en-US" dirty="0"/>
              <a:t>Closing Slide Header</a:t>
            </a:r>
          </a:p>
        </p:txBody>
      </p:sp>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850556" y="2463764"/>
            <a:ext cx="8684173" cy="365125"/>
          </a:xfrm>
          <a:prstGeom prst="rect">
            <a:avLst/>
          </a:prstGeom>
          <a:noFill/>
        </p:spPr>
        <p:txBody>
          <a:bodyPr vert="horz" lIns="91440" tIns="45720" rIns="91440" bIns="45720" rtlCol="0" anchor="ctr"/>
          <a:lstStyle>
            <a:lvl1pPr algn="l">
              <a:defRPr sz="2400" b="0">
                <a:solidFill>
                  <a:schemeClr val="bg1"/>
                </a:solidFill>
              </a:defRPr>
            </a:lvl1pPr>
          </a:lstStyle>
          <a:p>
            <a:r>
              <a:rPr lang="en-US"/>
              <a:t>Department of Health Management and Policy</a:t>
            </a:r>
            <a:endParaRPr lang="en-US" dirty="0"/>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356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Only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48C9EC-F08C-634B-9436-0DC9CB28E3D9}"/>
              </a:ext>
            </a:extLst>
          </p:cNvPr>
          <p:cNvPicPr>
            <a:picLocks noChangeAspect="1"/>
          </p:cNvPicPr>
          <p:nvPr userDrawn="1"/>
        </p:nvPicPr>
        <p:blipFill>
          <a:blip r:embed="rId2"/>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3841882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ONLY-blu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C14E1D-49EE-FB47-AC7E-0B58F8E5266F}"/>
              </a:ext>
            </a:extLst>
          </p:cNvPr>
          <p:cNvSpPr txBox="1">
            <a:spLocks/>
          </p:cNvSpPr>
          <p:nvPr userDrawn="1"/>
        </p:nvSpPr>
        <p:spPr>
          <a:xfrm>
            <a:off x="838201" y="805554"/>
            <a:ext cx="4277139"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rgbClr val="263B88"/>
                </a:solidFill>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prstClr val="white"/>
                </a:solidFill>
                <a:effectLst/>
                <a:uLnTx/>
                <a:uFillTx/>
                <a:latin typeface="Calibri"/>
                <a:ea typeface="+mj-ea"/>
                <a:cs typeface="+mj-cs"/>
              </a:rPr>
              <a:t>Click to edit Master title style</a:t>
            </a:r>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1402592" y="365127"/>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1402592" y="1825625"/>
            <a:ext cx="9951208" cy="4351338"/>
          </a:xfrm>
        </p:spPr>
        <p:txBody>
          <a:bodyPr/>
          <a:lstStyle>
            <a:lvl1pPr marL="0" indent="0">
              <a:buNone/>
              <a:defRPr>
                <a:solidFill>
                  <a:schemeClr val="tx1">
                    <a:lumMod val="65000"/>
                    <a:lumOff val="35000"/>
                  </a:schemeClr>
                </a:solidFill>
                <a:latin typeface="Source Sans Pro" panose="020B0503030403020204" pitchFamily="34" charset="77"/>
              </a:defRPr>
            </a:lvl1pPr>
            <a:lvl2pPr marL="342900" indent="0">
              <a:buNone/>
              <a:defRPr>
                <a:solidFill>
                  <a:schemeClr val="tx1">
                    <a:lumMod val="65000"/>
                    <a:lumOff val="35000"/>
                  </a:schemeClr>
                </a:solidFill>
                <a:latin typeface="Source Sans Pro" panose="020B0503030403020204" pitchFamily="34" charset="77"/>
              </a:defRPr>
            </a:lvl2pPr>
            <a:lvl3pPr marL="685800" indent="0">
              <a:buNone/>
              <a:defRPr>
                <a:solidFill>
                  <a:schemeClr val="tx1">
                    <a:lumMod val="65000"/>
                    <a:lumOff val="35000"/>
                  </a:schemeClr>
                </a:solidFill>
                <a:latin typeface="Source Sans Pro" panose="020B0503030403020204" pitchFamily="34" charset="77"/>
              </a:defRPr>
            </a:lvl3pPr>
            <a:lvl4pPr marL="1028700" indent="0">
              <a:buNone/>
              <a:defRPr>
                <a:solidFill>
                  <a:schemeClr val="tx1">
                    <a:lumMod val="65000"/>
                    <a:lumOff val="35000"/>
                  </a:schemeClr>
                </a:solidFill>
                <a:latin typeface="Source Sans Pro" panose="020B0503030403020204" pitchFamily="34" charset="77"/>
              </a:defRPr>
            </a:lvl4pPr>
            <a:lvl5pPr marL="13716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2156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vl1pPr>
          </a:lstStyle>
          <a:p>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vl1pPr>
          </a:lstStyle>
          <a:p>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vl1pPr>
          </a:lstStyle>
          <a:p>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6" name="Rectangle 15">
            <a:extLst>
              <a:ext uri="{FF2B5EF4-FFF2-40B4-BE49-F238E27FC236}">
                <a16:creationId xmlns:a16="http://schemas.microsoft.com/office/drawing/2014/main" id="{D4578BB7-B3A6-0D4A-A743-C8950F9817A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6D319038-0896-5540-A405-0F93F52CC9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9" name="Footer Placeholder 4">
            <a:extLst>
              <a:ext uri="{FF2B5EF4-FFF2-40B4-BE49-F238E27FC236}">
                <a16:creationId xmlns:a16="http://schemas.microsoft.com/office/drawing/2014/main" id="{CF5779A1-5C1A-D949-93A6-EFB401BFC69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a:t>Department of Health Management and Policy</a:t>
            </a:r>
            <a:endParaRPr lang="en-US" dirty="0"/>
          </a:p>
        </p:txBody>
      </p:sp>
    </p:spTree>
    <p:extLst>
      <p:ext uri="{BB962C8B-B14F-4D97-AF65-F5344CB8AC3E}">
        <p14:creationId xmlns:p14="http://schemas.microsoft.com/office/powerpoint/2010/main" val="206486412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vl1pPr>
          </a:lstStyle>
          <a:p>
            <a:endParaRPr lang="en-US" dirty="0"/>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vl1pPr>
          </a:lstStyle>
          <a:p>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vl1pPr>
          </a:lstStyle>
          <a:p>
            <a:endParaRPr lang="en-US" dirty="0"/>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vl1pPr>
          </a:lstStyle>
          <a:p>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D664CA64-A0A9-F34D-BDC5-9ABCDE7A54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a:t>Department of Health Management and Policy</a:t>
            </a:r>
            <a:endParaRPr lang="en-US" dirty="0"/>
          </a:p>
        </p:txBody>
      </p:sp>
    </p:spTree>
    <p:extLst>
      <p:ext uri="{BB962C8B-B14F-4D97-AF65-F5344CB8AC3E}">
        <p14:creationId xmlns:p14="http://schemas.microsoft.com/office/powerpoint/2010/main" val="2399221376"/>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tretch>
            <a:fillRect/>
          </a:stretch>
        </p:blipFill>
        <p:spPr>
          <a:xfrm>
            <a:off x="8625016" y="0"/>
            <a:ext cx="2693773" cy="1279542"/>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bg1"/>
                </a:solidFill>
              </a:defRPr>
            </a:lvl1pPr>
          </a:lstStyle>
          <a:p>
            <a:r>
              <a:rPr lang="en-US"/>
              <a:t>Department of Health Management and Policy</a:t>
            </a:r>
            <a:endParaRPr lang="en-US" dirty="0"/>
          </a:p>
        </p:txBody>
      </p:sp>
    </p:spTree>
    <p:extLst>
      <p:ext uri="{BB962C8B-B14F-4D97-AF65-F5344CB8AC3E}">
        <p14:creationId xmlns:p14="http://schemas.microsoft.com/office/powerpoint/2010/main" val="773267274"/>
      </p:ext>
    </p:extLst>
  </p:cSld>
  <p:clrMapOvr>
    <a:masterClrMapping/>
  </p:clrMapOvr>
  <p:extLst>
    <p:ext uri="{DCECCB84-F9BA-43D5-87BE-67443E8EF086}">
      <p15:sldGuideLst xmlns:p15="http://schemas.microsoft.com/office/powerpoint/2012/main">
        <p15:guide id="1" orient="horz" pos="2160">
          <p15:clr>
            <a:srgbClr val="FBAE40"/>
          </p15:clr>
        </p15:guide>
        <p15:guide id="2" pos="5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C088-21E3-4347-ADF5-3A22CFD697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716CFD-10D3-40C3-B3C9-E4771DC7F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58A191-D96E-4D48-9BB9-D7A6244083D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4C4CD26-AA39-44FC-B3B9-3E231B525DB7}"/>
              </a:ext>
            </a:extLst>
          </p:cNvPr>
          <p:cNvSpPr>
            <a:spLocks noGrp="1"/>
          </p:cNvSpPr>
          <p:nvPr>
            <p:ph type="ftr" sz="quarter" idx="11"/>
          </p:nvPr>
        </p:nvSpPr>
        <p:spPr/>
        <p:txBody>
          <a:bodyPr/>
          <a:lstStyle/>
          <a:p>
            <a:r>
              <a:rPr lang="en-US"/>
              <a:t>Department of Health Management and Policy</a:t>
            </a:r>
          </a:p>
        </p:txBody>
      </p:sp>
      <p:sp>
        <p:nvSpPr>
          <p:cNvPr id="6" name="Slide Number Placeholder 5">
            <a:extLst>
              <a:ext uri="{FF2B5EF4-FFF2-40B4-BE49-F238E27FC236}">
                <a16:creationId xmlns:a16="http://schemas.microsoft.com/office/drawing/2014/main" id="{3BF5E51A-8A23-4407-8A11-6E20EAA30F37}"/>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3771311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5E1E-22E4-4D74-B0DA-C8D8324A3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C66A02-08B3-4245-BF5E-EEC18A296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5E965F-B169-4E02-A41C-7AF63974E0BE}"/>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5" name="Footer Placeholder 4">
            <a:extLst>
              <a:ext uri="{FF2B5EF4-FFF2-40B4-BE49-F238E27FC236}">
                <a16:creationId xmlns:a16="http://schemas.microsoft.com/office/drawing/2014/main" id="{823C0564-9A05-452F-9841-6F5691ECD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C0E67-1E8F-4D4F-A999-643CE93CD5DE}"/>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3572750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716F-07B2-4E06-AF9C-F2E7172C3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CF2E9A-3CB0-4BC8-BF0C-35A16A9F1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D4BEE-D501-4FA4-9465-73D8C546B582}"/>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5" name="Footer Placeholder 4">
            <a:extLst>
              <a:ext uri="{FF2B5EF4-FFF2-40B4-BE49-F238E27FC236}">
                <a16:creationId xmlns:a16="http://schemas.microsoft.com/office/drawing/2014/main" id="{5DBC9298-0B5F-4BB8-8F69-67392D69C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03850-A8CC-4521-B3B4-E5AFBC1929EE}"/>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724821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C088-21E3-4347-ADF5-3A22CFD697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716CFD-10D3-40C3-B3C9-E4771DC7F8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58A191-D96E-4D48-9BB9-D7A6244083DA}"/>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5" name="Footer Placeholder 4">
            <a:extLst>
              <a:ext uri="{FF2B5EF4-FFF2-40B4-BE49-F238E27FC236}">
                <a16:creationId xmlns:a16="http://schemas.microsoft.com/office/drawing/2014/main" id="{B4C4CD26-AA39-44FC-B3B9-3E231B525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5E51A-8A23-4407-8A11-6E20EAA30F37}"/>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2508641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825A-23CB-4912-A329-8232ECD62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0499F5-45D3-48E4-B132-4453394E62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CC079-8562-4180-ADE3-12889B45E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5C635-7084-47A6-819A-EC402EEE994A}"/>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6" name="Footer Placeholder 5">
            <a:extLst>
              <a:ext uri="{FF2B5EF4-FFF2-40B4-BE49-F238E27FC236}">
                <a16:creationId xmlns:a16="http://schemas.microsoft.com/office/drawing/2014/main" id="{049ECFAA-9B6B-44ED-8BC8-F7DC2FA01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44CE62-DB95-4F4D-8F39-5B55130A11EC}"/>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7428142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154E-D170-4440-96FB-FCD2C41490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2898F9-4A38-4391-BA2C-D9A9156A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D44111-E0F5-406D-A180-4CCF4A0AF8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088B8-EB13-4A99-8E36-0B79FCE55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FDB399-0705-438F-B42D-817F463F1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88AA30-863B-49C6-A2A2-693DD0152528}"/>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8" name="Footer Placeholder 7">
            <a:extLst>
              <a:ext uri="{FF2B5EF4-FFF2-40B4-BE49-F238E27FC236}">
                <a16:creationId xmlns:a16="http://schemas.microsoft.com/office/drawing/2014/main" id="{84F77CB5-B502-4A11-8F73-0233286874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BD18B0-884E-49A0-B241-33F060AA42A5}"/>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693994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B8D-F471-4812-8080-5EA9CD90EC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862658-AC58-4059-BF34-D61E916F9E60}"/>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4" name="Footer Placeholder 3">
            <a:extLst>
              <a:ext uri="{FF2B5EF4-FFF2-40B4-BE49-F238E27FC236}">
                <a16:creationId xmlns:a16="http://schemas.microsoft.com/office/drawing/2014/main" id="{15B5D116-4DA6-46DF-971B-66CD55DB1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9046FB-B3D6-40DF-85B9-E1C5DDDEECC4}"/>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2828888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5831C-E57D-4F38-B7A4-354F9950632A}"/>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3" name="Footer Placeholder 2">
            <a:extLst>
              <a:ext uri="{FF2B5EF4-FFF2-40B4-BE49-F238E27FC236}">
                <a16:creationId xmlns:a16="http://schemas.microsoft.com/office/drawing/2014/main" id="{DCD50E0D-1A0B-4D79-AE79-D77C6C6E46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390828-20A2-4C90-8822-20749428905B}"/>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28329414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F4E4-6B58-4A43-8B51-CC48AA2DE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FB9EF-FB55-4511-B1EB-7E1B41BB0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4071-2FB3-49A5-AC5E-B4660D8CA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4E82C-5D53-46E6-AC93-C1959F819BA4}"/>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6" name="Footer Placeholder 5">
            <a:extLst>
              <a:ext uri="{FF2B5EF4-FFF2-40B4-BE49-F238E27FC236}">
                <a16:creationId xmlns:a16="http://schemas.microsoft.com/office/drawing/2014/main" id="{93D97EB9-5FCB-4227-A82E-2524158B2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6CE46-CB6F-4752-8EC6-DB591C3745BB}"/>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2045732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ACB7-A84A-4D0A-B721-F79118A76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54A4E7-048C-4A29-B183-13FDED20C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5C96B0-B044-4053-8583-CFC95F18D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86CDE-E9B5-4CAF-9928-510F7B52AABD}"/>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6" name="Footer Placeholder 5">
            <a:extLst>
              <a:ext uri="{FF2B5EF4-FFF2-40B4-BE49-F238E27FC236}">
                <a16:creationId xmlns:a16="http://schemas.microsoft.com/office/drawing/2014/main" id="{235FDF27-88AF-48DC-86B1-E6BD2FDC64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1DC759-A711-4C06-A0C3-BAFD35D98F36}"/>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42584754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5AEA-A818-411E-B6C3-F98E86E9C7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C7B64-7980-450C-A427-7EA90AD64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B3EF6-AE62-4E97-8D4C-19CD0B9F9489}"/>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5" name="Footer Placeholder 4">
            <a:extLst>
              <a:ext uri="{FF2B5EF4-FFF2-40B4-BE49-F238E27FC236}">
                <a16:creationId xmlns:a16="http://schemas.microsoft.com/office/drawing/2014/main" id="{B8A7367F-4147-491B-8FAA-549EB7FEE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332C9-C142-408D-9EEC-A3E20BE2D95C}"/>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1302280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825A-23CB-4912-A329-8232ECD62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0499F5-45D3-48E4-B132-4453394E62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CC079-8562-4180-ADE3-12889B45E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5C635-7084-47A6-819A-EC402EEE994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49ECFAA-9B6B-44ED-8BC8-F7DC2FA01983}"/>
              </a:ext>
            </a:extLst>
          </p:cNvPr>
          <p:cNvSpPr>
            <a:spLocks noGrp="1"/>
          </p:cNvSpPr>
          <p:nvPr>
            <p:ph type="ftr" sz="quarter" idx="11"/>
          </p:nvPr>
        </p:nvSpPr>
        <p:spPr/>
        <p:txBody>
          <a:bodyPr/>
          <a:lstStyle/>
          <a:p>
            <a:r>
              <a:rPr lang="en-US"/>
              <a:t>Department of Health Management and Policy</a:t>
            </a:r>
          </a:p>
        </p:txBody>
      </p:sp>
      <p:sp>
        <p:nvSpPr>
          <p:cNvPr id="7" name="Slide Number Placeholder 6">
            <a:extLst>
              <a:ext uri="{FF2B5EF4-FFF2-40B4-BE49-F238E27FC236}">
                <a16:creationId xmlns:a16="http://schemas.microsoft.com/office/drawing/2014/main" id="{0A44CE62-DB95-4F4D-8F39-5B55130A11EC}"/>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22381746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18C05-0200-48BA-92D8-36B429949B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64B548-17EE-41BA-9AD3-E5ADDF2B6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420F2-6C70-4985-A510-FB0961F70960}"/>
              </a:ext>
            </a:extLst>
          </p:cNvPr>
          <p:cNvSpPr>
            <a:spLocks noGrp="1"/>
          </p:cNvSpPr>
          <p:nvPr>
            <p:ph type="dt" sz="half" idx="10"/>
          </p:nvPr>
        </p:nvSpPr>
        <p:spPr/>
        <p:txBody>
          <a:bodyPr/>
          <a:lstStyle/>
          <a:p>
            <a:fld id="{FCA27137-D6BF-4562-945F-27ACFB580977}" type="datetimeFigureOut">
              <a:rPr lang="en-US" smtClean="0"/>
              <a:t>10/4/2023</a:t>
            </a:fld>
            <a:endParaRPr lang="en-US"/>
          </a:p>
        </p:txBody>
      </p:sp>
      <p:sp>
        <p:nvSpPr>
          <p:cNvPr id="5" name="Footer Placeholder 4">
            <a:extLst>
              <a:ext uri="{FF2B5EF4-FFF2-40B4-BE49-F238E27FC236}">
                <a16:creationId xmlns:a16="http://schemas.microsoft.com/office/drawing/2014/main" id="{5CE7ECF0-7DE1-4DF6-97DD-9015E89AF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6435B-E901-46C6-93DD-F38626BA0984}"/>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3445721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0ACFEF-7930-2D43-AA79-3F34EF2EE2FA}"/>
              </a:ext>
            </a:extLst>
          </p:cNvPr>
          <p:cNvPicPr>
            <a:picLocks noChangeAspect="1"/>
          </p:cNvPicPr>
          <p:nvPr userDrawn="1"/>
        </p:nvPicPr>
        <p:blipFill>
          <a:blip r:embed="rId2"/>
          <a:stretch>
            <a:fillRect/>
          </a:stretch>
        </p:blipFill>
        <p:spPr>
          <a:xfrm>
            <a:off x="0" y="511033"/>
            <a:ext cx="12192000" cy="4438650"/>
          </a:xfrm>
          <a:prstGeom prst="rect">
            <a:avLst/>
          </a:prstGeom>
        </p:spPr>
      </p:pic>
      <p:sp>
        <p:nvSpPr>
          <p:cNvPr id="2" name="Title 1">
            <a:extLst>
              <a:ext uri="{FF2B5EF4-FFF2-40B4-BE49-F238E27FC236}">
                <a16:creationId xmlns:a16="http://schemas.microsoft.com/office/drawing/2014/main" id="{9FD486C6-F4E7-6B45-92D4-3F3CC9C6864D}"/>
              </a:ext>
            </a:extLst>
          </p:cNvPr>
          <p:cNvSpPr>
            <a:spLocks noGrp="1"/>
          </p:cNvSpPr>
          <p:nvPr>
            <p:ph type="ctrTitle"/>
          </p:nvPr>
        </p:nvSpPr>
        <p:spPr>
          <a:xfrm>
            <a:off x="5933660" y="878549"/>
            <a:ext cx="5489715" cy="2387600"/>
          </a:xfrm>
        </p:spPr>
        <p:txBody>
          <a:bodyPr anchor="b">
            <a:normAutofit/>
          </a:bodyPr>
          <a:lstStyle>
            <a:lvl1pPr algn="r">
              <a:defRPr sz="4050" b="1">
                <a:solidFill>
                  <a:schemeClr val="bg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5933660" y="3358224"/>
            <a:ext cx="5489715" cy="1655762"/>
          </a:xfrm>
        </p:spPr>
        <p:txBody>
          <a:bodyPr/>
          <a:lstStyle>
            <a:lvl1pPr marL="0" indent="0" algn="r">
              <a:buNone/>
              <a:defRPr sz="1800">
                <a:solidFill>
                  <a:srgbClr val="00B0F0"/>
                </a:solidFill>
                <a:latin typeface="Source Sans Pro" panose="020B0503030403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8" name="Group 7"/>
          <p:cNvGrpSpPr/>
          <p:nvPr userDrawn="1"/>
        </p:nvGrpSpPr>
        <p:grpSpPr>
          <a:xfrm>
            <a:off x="9166737" y="5466718"/>
            <a:ext cx="2256639" cy="587864"/>
            <a:chOff x="1046163" y="703263"/>
            <a:chExt cx="1133475" cy="295275"/>
          </a:xfrm>
        </p:grpSpPr>
        <p:sp>
          <p:nvSpPr>
            <p:cNvPr id="9" name="Freeform 3974"/>
            <p:cNvSpPr>
              <a:spLocks/>
            </p:cNvSpPr>
            <p:nvPr/>
          </p:nvSpPr>
          <p:spPr bwMode="auto">
            <a:xfrm>
              <a:off x="1046163" y="703263"/>
              <a:ext cx="176212" cy="166688"/>
            </a:xfrm>
            <a:custGeom>
              <a:avLst/>
              <a:gdLst/>
              <a:ahLst/>
              <a:cxnLst>
                <a:cxn ang="0">
                  <a:pos x="90" y="0"/>
                </a:cxn>
                <a:cxn ang="0">
                  <a:pos x="56" y="25"/>
                </a:cxn>
                <a:cxn ang="0">
                  <a:pos x="21" y="0"/>
                </a:cxn>
                <a:cxn ang="0">
                  <a:pos x="33" y="40"/>
                </a:cxn>
                <a:cxn ang="0">
                  <a:pos x="0" y="65"/>
                </a:cxn>
                <a:cxn ang="0">
                  <a:pos x="43" y="65"/>
                </a:cxn>
                <a:cxn ang="0">
                  <a:pos x="56" y="105"/>
                </a:cxn>
                <a:cxn ang="0">
                  <a:pos x="69" y="65"/>
                </a:cxn>
                <a:cxn ang="0">
                  <a:pos x="111" y="65"/>
                </a:cxn>
                <a:cxn ang="0">
                  <a:pos x="77" y="40"/>
                </a:cxn>
                <a:cxn ang="0">
                  <a:pos x="90" y="0"/>
                </a:cxn>
              </a:cxnLst>
              <a:rect l="0" t="0" r="r" b="b"/>
              <a:pathLst>
                <a:path w="111" h="105">
                  <a:moveTo>
                    <a:pt x="90" y="0"/>
                  </a:moveTo>
                  <a:lnTo>
                    <a:pt x="56" y="25"/>
                  </a:lnTo>
                  <a:lnTo>
                    <a:pt x="21" y="0"/>
                  </a:lnTo>
                  <a:lnTo>
                    <a:pt x="33" y="40"/>
                  </a:lnTo>
                  <a:lnTo>
                    <a:pt x="0" y="65"/>
                  </a:lnTo>
                  <a:lnTo>
                    <a:pt x="43" y="65"/>
                  </a:lnTo>
                  <a:lnTo>
                    <a:pt x="56" y="105"/>
                  </a:lnTo>
                  <a:lnTo>
                    <a:pt x="69" y="65"/>
                  </a:lnTo>
                  <a:lnTo>
                    <a:pt x="111" y="65"/>
                  </a:lnTo>
                  <a:lnTo>
                    <a:pt x="77" y="40"/>
                  </a:lnTo>
                  <a:lnTo>
                    <a:pt x="90" y="0"/>
                  </a:lnTo>
                  <a:close/>
                </a:path>
              </a:pathLst>
            </a:custGeom>
            <a:solidFill>
              <a:srgbClr val="ED3025"/>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1" name="Freeform 3975"/>
            <p:cNvSpPr>
              <a:spLocks/>
            </p:cNvSpPr>
            <p:nvPr/>
          </p:nvSpPr>
          <p:spPr bwMode="auto">
            <a:xfrm>
              <a:off x="1135063" y="703263"/>
              <a:ext cx="184150" cy="166688"/>
            </a:xfrm>
            <a:custGeom>
              <a:avLst/>
              <a:gdLst/>
              <a:ahLst/>
              <a:cxnLst>
                <a:cxn ang="0">
                  <a:pos x="34" y="0"/>
                </a:cxn>
                <a:cxn ang="0">
                  <a:pos x="47" y="40"/>
                </a:cxn>
                <a:cxn ang="0">
                  <a:pos x="88" y="40"/>
                </a:cxn>
                <a:cxn ang="0">
                  <a:pos x="55" y="65"/>
                </a:cxn>
                <a:cxn ang="0">
                  <a:pos x="67" y="105"/>
                </a:cxn>
                <a:cxn ang="0">
                  <a:pos x="34" y="80"/>
                </a:cxn>
                <a:cxn ang="0">
                  <a:pos x="0" y="105"/>
                </a:cxn>
                <a:cxn ang="0">
                  <a:pos x="86" y="105"/>
                </a:cxn>
                <a:cxn ang="0">
                  <a:pos x="116" y="0"/>
                </a:cxn>
                <a:cxn ang="0">
                  <a:pos x="34" y="0"/>
                </a:cxn>
              </a:cxnLst>
              <a:rect l="0" t="0" r="r" b="b"/>
              <a:pathLst>
                <a:path w="116" h="105">
                  <a:moveTo>
                    <a:pt x="34" y="0"/>
                  </a:moveTo>
                  <a:lnTo>
                    <a:pt x="47" y="40"/>
                  </a:lnTo>
                  <a:lnTo>
                    <a:pt x="88" y="40"/>
                  </a:lnTo>
                  <a:lnTo>
                    <a:pt x="55" y="65"/>
                  </a:lnTo>
                  <a:lnTo>
                    <a:pt x="67" y="105"/>
                  </a:lnTo>
                  <a:lnTo>
                    <a:pt x="34" y="80"/>
                  </a:lnTo>
                  <a:lnTo>
                    <a:pt x="0" y="105"/>
                  </a:lnTo>
                  <a:lnTo>
                    <a:pt x="86" y="105"/>
                  </a:lnTo>
                  <a:lnTo>
                    <a:pt x="116" y="0"/>
                  </a:lnTo>
                  <a:lnTo>
                    <a:pt x="34" y="0"/>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2" name="Freeform 3976"/>
            <p:cNvSpPr>
              <a:spLocks noEditPoints="1"/>
            </p:cNvSpPr>
            <p:nvPr/>
          </p:nvSpPr>
          <p:spPr bwMode="auto">
            <a:xfrm>
              <a:off x="1657350" y="706438"/>
              <a:ext cx="174625" cy="161925"/>
            </a:xfrm>
            <a:custGeom>
              <a:avLst/>
              <a:gdLst/>
              <a:ahLst/>
              <a:cxnLst>
                <a:cxn ang="0">
                  <a:pos x="14" y="12"/>
                </a:cxn>
                <a:cxn ang="0">
                  <a:pos x="10" y="4"/>
                </a:cxn>
                <a:cxn ang="0">
                  <a:pos x="2" y="2"/>
                </a:cxn>
                <a:cxn ang="0">
                  <a:pos x="1" y="0"/>
                </a:cxn>
                <a:cxn ang="0">
                  <a:pos x="37" y="0"/>
                </a:cxn>
                <a:cxn ang="0">
                  <a:pos x="49" y="1"/>
                </a:cxn>
                <a:cxn ang="0">
                  <a:pos x="59" y="3"/>
                </a:cxn>
                <a:cxn ang="0">
                  <a:pos x="73" y="10"/>
                </a:cxn>
                <a:cxn ang="0">
                  <a:pos x="79" y="19"/>
                </a:cxn>
                <a:cxn ang="0">
                  <a:pos x="82" y="28"/>
                </a:cxn>
                <a:cxn ang="0">
                  <a:pos x="83" y="41"/>
                </a:cxn>
                <a:cxn ang="0">
                  <a:pos x="81" y="52"/>
                </a:cxn>
                <a:cxn ang="0">
                  <a:pos x="79"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6" y="67"/>
                </a:cxn>
                <a:cxn ang="0">
                  <a:pos x="61" y="63"/>
                </a:cxn>
                <a:cxn ang="0">
                  <a:pos x="67" y="52"/>
                </a:cxn>
                <a:cxn ang="0">
                  <a:pos x="68" y="39"/>
                </a:cxn>
                <a:cxn ang="0">
                  <a:pos x="66" y="22"/>
                </a:cxn>
                <a:cxn ang="0">
                  <a:pos x="64" y="18"/>
                </a:cxn>
                <a:cxn ang="0">
                  <a:pos x="58" y="10"/>
                </a:cxn>
                <a:cxn ang="0">
                  <a:pos x="51"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4" y="6"/>
                    <a:pt x="12" y="5"/>
                    <a:pt x="10" y="4"/>
                  </a:cubicBezTo>
                  <a:cubicBezTo>
                    <a:pt x="9" y="4"/>
                    <a:pt x="8" y="4"/>
                    <a:pt x="7" y="3"/>
                  </a:cubicBezTo>
                  <a:cubicBezTo>
                    <a:pt x="5" y="3"/>
                    <a:pt x="3" y="3"/>
                    <a:pt x="2" y="2"/>
                  </a:cubicBezTo>
                  <a:cubicBezTo>
                    <a:pt x="1" y="2"/>
                    <a:pt x="0" y="2"/>
                    <a:pt x="0" y="1"/>
                  </a:cubicBezTo>
                  <a:cubicBezTo>
                    <a:pt x="0" y="0"/>
                    <a:pt x="1" y="0"/>
                    <a:pt x="1" y="0"/>
                  </a:cubicBezTo>
                  <a:cubicBezTo>
                    <a:pt x="2" y="0"/>
                    <a:pt x="2" y="0"/>
                    <a:pt x="2" y="0"/>
                  </a:cubicBezTo>
                  <a:cubicBezTo>
                    <a:pt x="14" y="0"/>
                    <a:pt x="25" y="0"/>
                    <a:pt x="37" y="0"/>
                  </a:cubicBezTo>
                  <a:cubicBezTo>
                    <a:pt x="39" y="0"/>
                    <a:pt x="41" y="0"/>
                    <a:pt x="44"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5"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3" y="38"/>
                    <a:pt x="83" y="41"/>
                  </a:cubicBezTo>
                  <a:cubicBezTo>
                    <a:pt x="83" y="43"/>
                    <a:pt x="83" y="44"/>
                    <a:pt x="82" y="45"/>
                  </a:cubicBezTo>
                  <a:cubicBezTo>
                    <a:pt x="82" y="48"/>
                    <a:pt x="82" y="50"/>
                    <a:pt x="81" y="52"/>
                  </a:cubicBezTo>
                  <a:cubicBezTo>
                    <a:pt x="81" y="53"/>
                    <a:pt x="80" y="55"/>
                    <a:pt x="80" y="56"/>
                  </a:cubicBezTo>
                  <a:cubicBezTo>
                    <a:pt x="79" y="57"/>
                    <a:pt x="79" y="58"/>
                    <a:pt x="79" y="59"/>
                  </a:cubicBezTo>
                  <a:cubicBezTo>
                    <a:pt x="78" y="60"/>
                    <a:pt x="77" y="62"/>
                    <a:pt x="75" y="64"/>
                  </a:cubicBezTo>
                  <a:cubicBezTo>
                    <a:pt x="73" y="66"/>
                    <a:pt x="71" y="68"/>
                    <a:pt x="68" y="70"/>
                  </a:cubicBezTo>
                  <a:cubicBezTo>
                    <a:pt x="66" y="71"/>
                    <a:pt x="63" y="72"/>
                    <a:pt x="60" y="73"/>
                  </a:cubicBezTo>
                  <a:cubicBezTo>
                    <a:pt x="58" y="74"/>
                    <a:pt x="57" y="74"/>
                    <a:pt x="55" y="75"/>
                  </a:cubicBezTo>
                  <a:cubicBezTo>
                    <a:pt x="55" y="75"/>
                    <a:pt x="55" y="75"/>
                    <a:pt x="55" y="75"/>
                  </a:cubicBezTo>
                  <a:cubicBezTo>
                    <a:pt x="52" y="75"/>
                    <a:pt x="49" y="76"/>
                    <a:pt x="46" y="76"/>
                  </a:cubicBezTo>
                  <a:cubicBezTo>
                    <a:pt x="45" y="76"/>
                    <a:pt x="43" y="76"/>
                    <a:pt x="42" y="76"/>
                  </a:cubicBezTo>
                  <a:cubicBezTo>
                    <a:pt x="42" y="76"/>
                    <a:pt x="42" y="76"/>
                    <a:pt x="42" y="76"/>
                  </a:cubicBezTo>
                  <a:cubicBezTo>
                    <a:pt x="40" y="77"/>
                    <a:pt x="38" y="77"/>
                    <a:pt x="36" y="77"/>
                  </a:cubicBezTo>
                  <a:cubicBezTo>
                    <a:pt x="29" y="77"/>
                    <a:pt x="23" y="77"/>
                    <a:pt x="16" y="77"/>
                  </a:cubicBezTo>
                  <a:cubicBezTo>
                    <a:pt x="16" y="77"/>
                    <a:pt x="16" y="77"/>
                    <a:pt x="16"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5" y="72"/>
                  </a:cubicBezTo>
                  <a:cubicBezTo>
                    <a:pt x="37" y="72"/>
                    <a:pt x="39" y="71"/>
                    <a:pt x="41" y="71"/>
                  </a:cubicBezTo>
                  <a:cubicBezTo>
                    <a:pt x="44" y="71"/>
                    <a:pt x="47" y="70"/>
                    <a:pt x="50" y="69"/>
                  </a:cubicBezTo>
                  <a:cubicBezTo>
                    <a:pt x="52" y="69"/>
                    <a:pt x="54" y="68"/>
                    <a:pt x="56" y="67"/>
                  </a:cubicBezTo>
                  <a:cubicBezTo>
                    <a:pt x="56" y="67"/>
                    <a:pt x="57" y="67"/>
                    <a:pt x="57" y="66"/>
                  </a:cubicBezTo>
                  <a:cubicBezTo>
                    <a:pt x="58" y="65"/>
                    <a:pt x="59" y="64"/>
                    <a:pt x="61" y="63"/>
                  </a:cubicBezTo>
                  <a:cubicBezTo>
                    <a:pt x="62" y="61"/>
                    <a:pt x="64" y="59"/>
                    <a:pt x="65" y="57"/>
                  </a:cubicBezTo>
                  <a:cubicBezTo>
                    <a:pt x="65" y="56"/>
                    <a:pt x="66" y="54"/>
                    <a:pt x="67" y="52"/>
                  </a:cubicBezTo>
                  <a:cubicBezTo>
                    <a:pt x="67" y="50"/>
                    <a:pt x="68"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60" y="12"/>
                    <a:pt x="58" y="10"/>
                  </a:cubicBezTo>
                  <a:cubicBezTo>
                    <a:pt x="57" y="10"/>
                    <a:pt x="55" y="9"/>
                    <a:pt x="54" y="8"/>
                  </a:cubicBezTo>
                  <a:cubicBezTo>
                    <a:pt x="53" y="7"/>
                    <a:pt x="52" y="7"/>
                    <a:pt x="51" y="7"/>
                  </a:cubicBezTo>
                  <a:cubicBezTo>
                    <a:pt x="49" y="6"/>
                    <a:pt x="47" y="6"/>
                    <a:pt x="45" y="5"/>
                  </a:cubicBezTo>
                  <a:cubicBezTo>
                    <a:pt x="43" y="5"/>
                    <a:pt x="42" y="5"/>
                    <a:pt x="40" y="5"/>
                  </a:cubicBezTo>
                  <a:cubicBezTo>
                    <a:pt x="37" y="4"/>
                    <a:pt x="33" y="5"/>
                    <a:pt x="30" y="5"/>
                  </a:cubicBezTo>
                  <a:cubicBezTo>
                    <a:pt x="29" y="6"/>
                    <a:pt x="28" y="6"/>
                    <a:pt x="28" y="7"/>
                  </a:cubicBezTo>
                  <a:cubicBezTo>
                    <a:pt x="28" y="9"/>
                    <a:pt x="27" y="11"/>
                    <a:pt x="27" y="12"/>
                  </a:cubicBezTo>
                  <a:cubicBezTo>
                    <a:pt x="27" y="21"/>
                    <a:pt x="27" y="30"/>
                    <a:pt x="27" y="39"/>
                  </a:cubicBezTo>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3" name="Freeform 3977"/>
            <p:cNvSpPr>
              <a:spLocks noEditPoints="1"/>
            </p:cNvSpPr>
            <p:nvPr/>
          </p:nvSpPr>
          <p:spPr bwMode="auto">
            <a:xfrm>
              <a:off x="2008188" y="706438"/>
              <a:ext cx="171450" cy="161925"/>
            </a:xfrm>
            <a:custGeom>
              <a:avLst/>
              <a:gdLst/>
              <a:ahLst/>
              <a:cxnLst>
                <a:cxn ang="0">
                  <a:pos x="22" y="51"/>
                </a:cxn>
                <a:cxn ang="0">
                  <a:pos x="19" y="56"/>
                </a:cxn>
                <a:cxn ang="0">
                  <a:pos x="15" y="64"/>
                </a:cxn>
                <a:cxn ang="0">
                  <a:pos x="10" y="75"/>
                </a:cxn>
                <a:cxn ang="0">
                  <a:pos x="8" y="77"/>
                </a:cxn>
                <a:cxn ang="0">
                  <a:pos x="1" y="77"/>
                </a:cxn>
                <a:cxn ang="0">
                  <a:pos x="1" y="75"/>
                </a:cxn>
                <a:cxn ang="0">
                  <a:pos x="3" y="69"/>
                </a:cxn>
                <a:cxn ang="0">
                  <a:pos x="8" y="59"/>
                </a:cxn>
                <a:cxn ang="0">
                  <a:pos x="12" y="51"/>
                </a:cxn>
                <a:cxn ang="0">
                  <a:pos x="15" y="44"/>
                </a:cxn>
                <a:cxn ang="0">
                  <a:pos x="19" y="36"/>
                </a:cxn>
                <a:cxn ang="0">
                  <a:pos x="22" y="28"/>
                </a:cxn>
                <a:cxn ang="0">
                  <a:pos x="26" y="21"/>
                </a:cxn>
                <a:cxn ang="0">
                  <a:pos x="29" y="13"/>
                </a:cxn>
                <a:cxn ang="0">
                  <a:pos x="31" y="8"/>
                </a:cxn>
                <a:cxn ang="0">
                  <a:pos x="22" y="3"/>
                </a:cxn>
                <a:cxn ang="0">
                  <a:pos x="22" y="0"/>
                </a:cxn>
                <a:cxn ang="0">
                  <a:pos x="46" y="1"/>
                </a:cxn>
                <a:cxn ang="0">
                  <a:pos x="48" y="6"/>
                </a:cxn>
                <a:cxn ang="0">
                  <a:pos x="52" y="13"/>
                </a:cxn>
                <a:cxn ang="0">
                  <a:pos x="58" y="26"/>
                </a:cxn>
                <a:cxn ang="0">
                  <a:pos x="60" y="31"/>
                </a:cxn>
                <a:cxn ang="0">
                  <a:pos x="64" y="40"/>
                </a:cxn>
                <a:cxn ang="0">
                  <a:pos x="69" y="48"/>
                </a:cxn>
                <a:cxn ang="0">
                  <a:pos x="73" y="58"/>
                </a:cxn>
                <a:cxn ang="0">
                  <a:pos x="77" y="66"/>
                </a:cxn>
                <a:cxn ang="0">
                  <a:pos x="80" y="73"/>
                </a:cxn>
                <a:cxn ang="0">
                  <a:pos x="81" y="77"/>
                </a:cxn>
                <a:cxn ang="0">
                  <a:pos x="67" y="75"/>
                </a:cxn>
                <a:cxn ang="0">
                  <a:pos x="62" y="65"/>
                </a:cxn>
                <a:cxn ang="0">
                  <a:pos x="59" y="57"/>
                </a:cxn>
                <a:cxn ang="0">
                  <a:pos x="54" y="51"/>
                </a:cxn>
                <a:cxn ang="0">
                  <a:pos x="38" y="46"/>
                </a:cxn>
                <a:cxn ang="0">
                  <a:pos x="53" y="46"/>
                </a:cxn>
                <a:cxn ang="0">
                  <a:pos x="52" y="43"/>
                </a:cxn>
                <a:cxn ang="0">
                  <a:pos x="50" y="37"/>
                </a:cxn>
                <a:cxn ang="0">
                  <a:pos x="48" y="33"/>
                </a:cxn>
                <a:cxn ang="0">
                  <a:pos x="44" y="26"/>
                </a:cxn>
                <a:cxn ang="0">
                  <a:pos x="41" y="18"/>
                </a:cxn>
                <a:cxn ang="0">
                  <a:pos x="39" y="14"/>
                </a:cxn>
                <a:cxn ang="0">
                  <a:pos x="38" y="15"/>
                </a:cxn>
                <a:cxn ang="0">
                  <a:pos x="34" y="23"/>
                </a:cxn>
                <a:cxn ang="0">
                  <a:pos x="29" y="33"/>
                </a:cxn>
                <a:cxn ang="0">
                  <a:pos x="24" y="45"/>
                </a:cxn>
                <a:cxn ang="0">
                  <a:pos x="25" y="46"/>
                </a:cxn>
              </a:cxnLst>
              <a:rect l="0" t="0" r="r" b="b"/>
              <a:pathLst>
                <a:path w="82" h="77">
                  <a:moveTo>
                    <a:pt x="38" y="51"/>
                  </a:moveTo>
                  <a:cubicBezTo>
                    <a:pt x="33" y="51"/>
                    <a:pt x="28" y="51"/>
                    <a:pt x="22" y="51"/>
                  </a:cubicBezTo>
                  <a:cubicBezTo>
                    <a:pt x="21" y="51"/>
                    <a:pt x="21" y="51"/>
                    <a:pt x="20" y="53"/>
                  </a:cubicBezTo>
                  <a:cubicBezTo>
                    <a:pt x="20" y="54"/>
                    <a:pt x="19" y="55"/>
                    <a:pt x="19" y="56"/>
                  </a:cubicBezTo>
                  <a:cubicBezTo>
                    <a:pt x="18" y="57"/>
                    <a:pt x="18" y="58"/>
                    <a:pt x="18" y="58"/>
                  </a:cubicBezTo>
                  <a:cubicBezTo>
                    <a:pt x="17" y="60"/>
                    <a:pt x="16" y="62"/>
                    <a:pt x="15" y="64"/>
                  </a:cubicBezTo>
                  <a:cubicBezTo>
                    <a:pt x="14" y="66"/>
                    <a:pt x="13" y="68"/>
                    <a:pt x="13" y="70"/>
                  </a:cubicBezTo>
                  <a:cubicBezTo>
                    <a:pt x="12" y="71"/>
                    <a:pt x="11" y="73"/>
                    <a:pt x="10" y="75"/>
                  </a:cubicBezTo>
                  <a:cubicBezTo>
                    <a:pt x="10" y="75"/>
                    <a:pt x="10" y="75"/>
                    <a:pt x="10" y="75"/>
                  </a:cubicBezTo>
                  <a:cubicBezTo>
                    <a:pt x="9" y="77"/>
                    <a:pt x="9" y="77"/>
                    <a:pt x="8" y="77"/>
                  </a:cubicBezTo>
                  <a:cubicBezTo>
                    <a:pt x="6" y="77"/>
                    <a:pt x="4" y="77"/>
                    <a:pt x="2" y="77"/>
                  </a:cubicBezTo>
                  <a:cubicBezTo>
                    <a:pt x="1" y="77"/>
                    <a:pt x="1" y="77"/>
                    <a:pt x="1" y="77"/>
                  </a:cubicBezTo>
                  <a:cubicBezTo>
                    <a:pt x="1" y="77"/>
                    <a:pt x="0" y="76"/>
                    <a:pt x="0" y="76"/>
                  </a:cubicBezTo>
                  <a:cubicBezTo>
                    <a:pt x="1" y="75"/>
                    <a:pt x="1" y="75"/>
                    <a:pt x="1" y="75"/>
                  </a:cubicBezTo>
                  <a:cubicBezTo>
                    <a:pt x="1" y="74"/>
                    <a:pt x="2" y="73"/>
                    <a:pt x="2" y="72"/>
                  </a:cubicBezTo>
                  <a:cubicBezTo>
                    <a:pt x="3" y="71"/>
                    <a:pt x="3" y="70"/>
                    <a:pt x="3" y="69"/>
                  </a:cubicBezTo>
                  <a:cubicBezTo>
                    <a:pt x="4" y="68"/>
                    <a:pt x="5" y="66"/>
                    <a:pt x="6" y="64"/>
                  </a:cubicBezTo>
                  <a:cubicBezTo>
                    <a:pt x="7" y="62"/>
                    <a:pt x="7" y="61"/>
                    <a:pt x="8" y="59"/>
                  </a:cubicBezTo>
                  <a:cubicBezTo>
                    <a:pt x="9" y="57"/>
                    <a:pt x="10" y="56"/>
                    <a:pt x="10" y="54"/>
                  </a:cubicBezTo>
                  <a:cubicBezTo>
                    <a:pt x="11" y="53"/>
                    <a:pt x="11" y="52"/>
                    <a:pt x="12" y="51"/>
                  </a:cubicBezTo>
                  <a:cubicBezTo>
                    <a:pt x="12" y="50"/>
                    <a:pt x="12" y="50"/>
                    <a:pt x="13" y="49"/>
                  </a:cubicBezTo>
                  <a:cubicBezTo>
                    <a:pt x="14" y="47"/>
                    <a:pt x="14" y="46"/>
                    <a:pt x="15" y="44"/>
                  </a:cubicBezTo>
                  <a:cubicBezTo>
                    <a:pt x="16" y="43"/>
                    <a:pt x="16" y="42"/>
                    <a:pt x="16" y="41"/>
                  </a:cubicBezTo>
                  <a:cubicBezTo>
                    <a:pt x="17" y="39"/>
                    <a:pt x="18" y="38"/>
                    <a:pt x="19" y="36"/>
                  </a:cubicBezTo>
                  <a:cubicBezTo>
                    <a:pt x="19" y="35"/>
                    <a:pt x="20" y="33"/>
                    <a:pt x="21" y="32"/>
                  </a:cubicBezTo>
                  <a:cubicBezTo>
                    <a:pt x="21" y="31"/>
                    <a:pt x="22" y="29"/>
                    <a:pt x="22" y="28"/>
                  </a:cubicBezTo>
                  <a:cubicBezTo>
                    <a:pt x="23" y="28"/>
                    <a:pt x="23" y="27"/>
                    <a:pt x="23" y="26"/>
                  </a:cubicBezTo>
                  <a:cubicBezTo>
                    <a:pt x="24" y="25"/>
                    <a:pt x="25" y="23"/>
                    <a:pt x="26" y="21"/>
                  </a:cubicBezTo>
                  <a:cubicBezTo>
                    <a:pt x="26" y="20"/>
                    <a:pt x="27" y="18"/>
                    <a:pt x="28" y="17"/>
                  </a:cubicBezTo>
                  <a:cubicBezTo>
                    <a:pt x="28" y="16"/>
                    <a:pt x="29" y="15"/>
                    <a:pt x="29" y="13"/>
                  </a:cubicBezTo>
                  <a:cubicBezTo>
                    <a:pt x="30" y="13"/>
                    <a:pt x="30" y="12"/>
                    <a:pt x="30" y="11"/>
                  </a:cubicBezTo>
                  <a:cubicBezTo>
                    <a:pt x="31" y="10"/>
                    <a:pt x="31" y="9"/>
                    <a:pt x="31" y="8"/>
                  </a:cubicBezTo>
                  <a:cubicBezTo>
                    <a:pt x="32" y="6"/>
                    <a:pt x="31" y="5"/>
                    <a:pt x="29" y="4"/>
                  </a:cubicBezTo>
                  <a:cubicBezTo>
                    <a:pt x="27" y="4"/>
                    <a:pt x="24" y="3"/>
                    <a:pt x="22" y="3"/>
                  </a:cubicBezTo>
                  <a:cubicBezTo>
                    <a:pt x="21" y="2"/>
                    <a:pt x="21" y="2"/>
                    <a:pt x="21" y="1"/>
                  </a:cubicBezTo>
                  <a:cubicBezTo>
                    <a:pt x="21" y="0"/>
                    <a:pt x="21" y="0"/>
                    <a:pt x="22" y="0"/>
                  </a:cubicBezTo>
                  <a:cubicBezTo>
                    <a:pt x="29" y="0"/>
                    <a:pt x="37" y="0"/>
                    <a:pt x="44" y="0"/>
                  </a:cubicBezTo>
                  <a:cubicBezTo>
                    <a:pt x="45" y="0"/>
                    <a:pt x="45" y="0"/>
                    <a:pt x="46" y="1"/>
                  </a:cubicBezTo>
                  <a:cubicBezTo>
                    <a:pt x="46" y="2"/>
                    <a:pt x="47" y="3"/>
                    <a:pt x="47" y="4"/>
                  </a:cubicBezTo>
                  <a:cubicBezTo>
                    <a:pt x="48" y="4"/>
                    <a:pt x="48" y="5"/>
                    <a:pt x="48" y="6"/>
                  </a:cubicBezTo>
                  <a:cubicBezTo>
                    <a:pt x="49" y="7"/>
                    <a:pt x="50" y="9"/>
                    <a:pt x="51" y="11"/>
                  </a:cubicBezTo>
                  <a:cubicBezTo>
                    <a:pt x="51" y="11"/>
                    <a:pt x="51" y="12"/>
                    <a:pt x="52" y="13"/>
                  </a:cubicBezTo>
                  <a:cubicBezTo>
                    <a:pt x="52" y="15"/>
                    <a:pt x="53" y="17"/>
                    <a:pt x="54" y="19"/>
                  </a:cubicBezTo>
                  <a:cubicBezTo>
                    <a:pt x="56" y="21"/>
                    <a:pt x="57" y="24"/>
                    <a:pt x="58" y="26"/>
                  </a:cubicBezTo>
                  <a:cubicBezTo>
                    <a:pt x="58" y="27"/>
                    <a:pt x="59" y="28"/>
                    <a:pt x="59" y="29"/>
                  </a:cubicBezTo>
                  <a:cubicBezTo>
                    <a:pt x="60" y="30"/>
                    <a:pt x="60" y="31"/>
                    <a:pt x="60" y="31"/>
                  </a:cubicBezTo>
                  <a:cubicBezTo>
                    <a:pt x="61" y="33"/>
                    <a:pt x="62" y="35"/>
                    <a:pt x="63" y="37"/>
                  </a:cubicBezTo>
                  <a:cubicBezTo>
                    <a:pt x="64" y="38"/>
                    <a:pt x="64" y="39"/>
                    <a:pt x="64" y="40"/>
                  </a:cubicBezTo>
                  <a:cubicBezTo>
                    <a:pt x="65" y="40"/>
                    <a:pt x="65" y="41"/>
                    <a:pt x="65" y="42"/>
                  </a:cubicBezTo>
                  <a:cubicBezTo>
                    <a:pt x="66" y="44"/>
                    <a:pt x="68" y="46"/>
                    <a:pt x="69" y="48"/>
                  </a:cubicBezTo>
                  <a:cubicBezTo>
                    <a:pt x="69" y="50"/>
                    <a:pt x="70" y="51"/>
                    <a:pt x="71" y="53"/>
                  </a:cubicBezTo>
                  <a:cubicBezTo>
                    <a:pt x="71" y="54"/>
                    <a:pt x="72" y="56"/>
                    <a:pt x="73" y="58"/>
                  </a:cubicBezTo>
                  <a:cubicBezTo>
                    <a:pt x="74" y="59"/>
                    <a:pt x="74" y="60"/>
                    <a:pt x="74" y="60"/>
                  </a:cubicBezTo>
                  <a:cubicBezTo>
                    <a:pt x="75" y="62"/>
                    <a:pt x="76" y="64"/>
                    <a:pt x="77" y="66"/>
                  </a:cubicBezTo>
                  <a:cubicBezTo>
                    <a:pt x="78" y="67"/>
                    <a:pt x="78" y="69"/>
                    <a:pt x="79" y="70"/>
                  </a:cubicBezTo>
                  <a:cubicBezTo>
                    <a:pt x="80" y="71"/>
                    <a:pt x="80" y="72"/>
                    <a:pt x="80" y="73"/>
                  </a:cubicBezTo>
                  <a:cubicBezTo>
                    <a:pt x="81" y="74"/>
                    <a:pt x="81" y="75"/>
                    <a:pt x="82" y="75"/>
                  </a:cubicBezTo>
                  <a:cubicBezTo>
                    <a:pt x="82" y="76"/>
                    <a:pt x="82" y="77"/>
                    <a:pt x="81" y="77"/>
                  </a:cubicBezTo>
                  <a:cubicBezTo>
                    <a:pt x="77" y="77"/>
                    <a:pt x="73" y="77"/>
                    <a:pt x="69" y="77"/>
                  </a:cubicBezTo>
                  <a:cubicBezTo>
                    <a:pt x="68" y="77"/>
                    <a:pt x="67" y="76"/>
                    <a:pt x="67" y="75"/>
                  </a:cubicBezTo>
                  <a:cubicBezTo>
                    <a:pt x="66" y="73"/>
                    <a:pt x="65" y="72"/>
                    <a:pt x="64" y="70"/>
                  </a:cubicBezTo>
                  <a:cubicBezTo>
                    <a:pt x="64" y="68"/>
                    <a:pt x="63" y="66"/>
                    <a:pt x="62" y="65"/>
                  </a:cubicBezTo>
                  <a:cubicBezTo>
                    <a:pt x="61" y="63"/>
                    <a:pt x="61" y="61"/>
                    <a:pt x="60" y="60"/>
                  </a:cubicBezTo>
                  <a:cubicBezTo>
                    <a:pt x="59" y="59"/>
                    <a:pt x="59" y="58"/>
                    <a:pt x="59" y="57"/>
                  </a:cubicBezTo>
                  <a:cubicBezTo>
                    <a:pt x="58" y="56"/>
                    <a:pt x="57" y="54"/>
                    <a:pt x="56" y="53"/>
                  </a:cubicBezTo>
                  <a:cubicBezTo>
                    <a:pt x="56" y="52"/>
                    <a:pt x="55" y="51"/>
                    <a:pt x="54" y="51"/>
                  </a:cubicBezTo>
                  <a:cubicBezTo>
                    <a:pt x="49" y="51"/>
                    <a:pt x="44" y="51"/>
                    <a:pt x="38" y="51"/>
                  </a:cubicBezTo>
                  <a:moveTo>
                    <a:pt x="38" y="46"/>
                  </a:moveTo>
                  <a:cubicBezTo>
                    <a:pt x="52" y="46"/>
                    <a:pt x="52" y="46"/>
                    <a:pt x="52" y="46"/>
                  </a:cubicBezTo>
                  <a:cubicBezTo>
                    <a:pt x="52" y="46"/>
                    <a:pt x="53" y="46"/>
                    <a:pt x="53" y="46"/>
                  </a:cubicBezTo>
                  <a:cubicBezTo>
                    <a:pt x="54" y="46"/>
                    <a:pt x="54" y="46"/>
                    <a:pt x="54" y="45"/>
                  </a:cubicBezTo>
                  <a:cubicBezTo>
                    <a:pt x="53" y="44"/>
                    <a:pt x="53" y="44"/>
                    <a:pt x="52" y="43"/>
                  </a:cubicBezTo>
                  <a:cubicBezTo>
                    <a:pt x="52" y="42"/>
                    <a:pt x="52" y="41"/>
                    <a:pt x="51" y="41"/>
                  </a:cubicBezTo>
                  <a:cubicBezTo>
                    <a:pt x="51" y="39"/>
                    <a:pt x="50" y="38"/>
                    <a:pt x="50" y="37"/>
                  </a:cubicBezTo>
                  <a:cubicBezTo>
                    <a:pt x="50" y="37"/>
                    <a:pt x="49" y="36"/>
                    <a:pt x="49" y="36"/>
                  </a:cubicBezTo>
                  <a:cubicBezTo>
                    <a:pt x="49" y="35"/>
                    <a:pt x="48" y="34"/>
                    <a:pt x="48" y="33"/>
                  </a:cubicBezTo>
                  <a:cubicBezTo>
                    <a:pt x="47" y="31"/>
                    <a:pt x="46" y="29"/>
                    <a:pt x="45" y="28"/>
                  </a:cubicBezTo>
                  <a:cubicBezTo>
                    <a:pt x="45" y="27"/>
                    <a:pt x="45" y="26"/>
                    <a:pt x="44" y="26"/>
                  </a:cubicBezTo>
                  <a:cubicBezTo>
                    <a:pt x="44" y="25"/>
                    <a:pt x="44" y="24"/>
                    <a:pt x="43" y="23"/>
                  </a:cubicBezTo>
                  <a:cubicBezTo>
                    <a:pt x="42" y="21"/>
                    <a:pt x="41" y="19"/>
                    <a:pt x="41" y="18"/>
                  </a:cubicBezTo>
                  <a:cubicBezTo>
                    <a:pt x="40" y="16"/>
                    <a:pt x="40" y="15"/>
                    <a:pt x="39" y="14"/>
                  </a:cubicBezTo>
                  <a:cubicBezTo>
                    <a:pt x="39" y="14"/>
                    <a:pt x="39" y="14"/>
                    <a:pt x="39" y="14"/>
                  </a:cubicBezTo>
                  <a:cubicBezTo>
                    <a:pt x="38" y="14"/>
                    <a:pt x="38" y="14"/>
                    <a:pt x="38" y="14"/>
                  </a:cubicBezTo>
                  <a:cubicBezTo>
                    <a:pt x="38" y="15"/>
                    <a:pt x="38" y="15"/>
                    <a:pt x="38" y="15"/>
                  </a:cubicBezTo>
                  <a:cubicBezTo>
                    <a:pt x="37" y="16"/>
                    <a:pt x="37" y="17"/>
                    <a:pt x="36" y="17"/>
                  </a:cubicBezTo>
                  <a:cubicBezTo>
                    <a:pt x="36" y="19"/>
                    <a:pt x="35" y="21"/>
                    <a:pt x="34" y="23"/>
                  </a:cubicBezTo>
                  <a:cubicBezTo>
                    <a:pt x="32" y="26"/>
                    <a:pt x="31" y="28"/>
                    <a:pt x="30" y="31"/>
                  </a:cubicBezTo>
                  <a:cubicBezTo>
                    <a:pt x="30" y="32"/>
                    <a:pt x="29" y="33"/>
                    <a:pt x="29" y="33"/>
                  </a:cubicBezTo>
                  <a:cubicBezTo>
                    <a:pt x="28" y="35"/>
                    <a:pt x="27" y="36"/>
                    <a:pt x="27" y="38"/>
                  </a:cubicBezTo>
                  <a:cubicBezTo>
                    <a:pt x="26" y="40"/>
                    <a:pt x="25" y="43"/>
                    <a:pt x="24" y="45"/>
                  </a:cubicBezTo>
                  <a:cubicBezTo>
                    <a:pt x="23" y="46"/>
                    <a:pt x="23" y="46"/>
                    <a:pt x="24" y="46"/>
                  </a:cubicBezTo>
                  <a:cubicBezTo>
                    <a:pt x="25" y="46"/>
                    <a:pt x="25" y="46"/>
                    <a:pt x="25"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4" name="Freeform 3978"/>
            <p:cNvSpPr>
              <a:spLocks noEditPoints="1"/>
            </p:cNvSpPr>
            <p:nvPr/>
          </p:nvSpPr>
          <p:spPr bwMode="auto">
            <a:xfrm>
              <a:off x="1498600" y="706438"/>
              <a:ext cx="171450" cy="161925"/>
            </a:xfrm>
            <a:custGeom>
              <a:avLst/>
              <a:gdLst/>
              <a:ahLst/>
              <a:cxnLst>
                <a:cxn ang="0">
                  <a:pos x="44" y="0"/>
                </a:cxn>
                <a:cxn ang="0">
                  <a:pos x="47" y="4"/>
                </a:cxn>
                <a:cxn ang="0">
                  <a:pos x="51" y="12"/>
                </a:cxn>
                <a:cxn ang="0">
                  <a:pos x="53" y="17"/>
                </a:cxn>
                <a:cxn ang="0">
                  <a:pos x="57" y="24"/>
                </a:cxn>
                <a:cxn ang="0">
                  <a:pos x="61" y="33"/>
                </a:cxn>
                <a:cxn ang="0">
                  <a:pos x="68" y="47"/>
                </a:cxn>
                <a:cxn ang="0">
                  <a:pos x="70" y="51"/>
                </a:cxn>
                <a:cxn ang="0">
                  <a:pos x="73" y="59"/>
                </a:cxn>
                <a:cxn ang="0">
                  <a:pos x="77" y="66"/>
                </a:cxn>
                <a:cxn ang="0">
                  <a:pos x="79" y="71"/>
                </a:cxn>
                <a:cxn ang="0">
                  <a:pos x="81" y="76"/>
                </a:cxn>
                <a:cxn ang="0">
                  <a:pos x="80" y="77"/>
                </a:cxn>
                <a:cxn ang="0">
                  <a:pos x="67" y="75"/>
                </a:cxn>
                <a:cxn ang="0">
                  <a:pos x="62" y="65"/>
                </a:cxn>
                <a:cxn ang="0">
                  <a:pos x="59" y="58"/>
                </a:cxn>
                <a:cxn ang="0">
                  <a:pos x="56" y="52"/>
                </a:cxn>
                <a:cxn ang="0">
                  <a:pos x="54" y="51"/>
                </a:cxn>
                <a:cxn ang="0">
                  <a:pos x="22" y="51"/>
                </a:cxn>
                <a:cxn ang="0">
                  <a:pos x="18"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2" y="27"/>
                </a:cxn>
                <a:cxn ang="0">
                  <a:pos x="28" y="36"/>
                </a:cxn>
                <a:cxn ang="0">
                  <a:pos x="23" y="45"/>
                </a:cxn>
                <a:cxn ang="0">
                  <a:pos x="24" y="46"/>
                </a:cxn>
              </a:cxnLst>
              <a:rect l="0" t="0" r="r" b="b"/>
              <a:pathLst>
                <a:path w="82" h="77">
                  <a:moveTo>
                    <a:pt x="33" y="0"/>
                  </a:moveTo>
                  <a:cubicBezTo>
                    <a:pt x="36" y="0"/>
                    <a:pt x="40" y="0"/>
                    <a:pt x="44" y="0"/>
                  </a:cubicBezTo>
                  <a:cubicBezTo>
                    <a:pt x="45" y="0"/>
                    <a:pt x="45" y="0"/>
                    <a:pt x="46" y="1"/>
                  </a:cubicBezTo>
                  <a:cubicBezTo>
                    <a:pt x="46" y="2"/>
                    <a:pt x="47" y="3"/>
                    <a:pt x="47" y="4"/>
                  </a:cubicBezTo>
                  <a:cubicBezTo>
                    <a:pt x="48" y="5"/>
                    <a:pt x="48" y="6"/>
                    <a:pt x="48" y="7"/>
                  </a:cubicBezTo>
                  <a:cubicBezTo>
                    <a:pt x="49" y="8"/>
                    <a:pt x="50" y="10"/>
                    <a:pt x="51" y="12"/>
                  </a:cubicBezTo>
                  <a:cubicBezTo>
                    <a:pt x="52" y="13"/>
                    <a:pt x="52" y="14"/>
                    <a:pt x="52" y="15"/>
                  </a:cubicBezTo>
                  <a:cubicBezTo>
                    <a:pt x="53" y="16"/>
                    <a:pt x="53" y="16"/>
                    <a:pt x="53" y="17"/>
                  </a:cubicBezTo>
                  <a:cubicBezTo>
                    <a:pt x="54" y="18"/>
                    <a:pt x="55" y="20"/>
                    <a:pt x="56" y="21"/>
                  </a:cubicBezTo>
                  <a:cubicBezTo>
                    <a:pt x="56" y="22"/>
                    <a:pt x="57" y="23"/>
                    <a:pt x="57" y="24"/>
                  </a:cubicBezTo>
                  <a:cubicBezTo>
                    <a:pt x="57" y="25"/>
                    <a:pt x="58" y="26"/>
                    <a:pt x="58" y="27"/>
                  </a:cubicBezTo>
                  <a:cubicBezTo>
                    <a:pt x="59" y="29"/>
                    <a:pt x="60" y="31"/>
                    <a:pt x="61" y="33"/>
                  </a:cubicBezTo>
                  <a:cubicBezTo>
                    <a:pt x="63" y="36"/>
                    <a:pt x="64" y="39"/>
                    <a:pt x="65" y="42"/>
                  </a:cubicBezTo>
                  <a:cubicBezTo>
                    <a:pt x="66" y="43"/>
                    <a:pt x="67" y="45"/>
                    <a:pt x="68" y="47"/>
                  </a:cubicBezTo>
                  <a:cubicBezTo>
                    <a:pt x="68" y="48"/>
                    <a:pt x="68" y="49"/>
                    <a:pt x="69" y="49"/>
                  </a:cubicBezTo>
                  <a:cubicBezTo>
                    <a:pt x="69" y="50"/>
                    <a:pt x="70" y="51"/>
                    <a:pt x="70" y="51"/>
                  </a:cubicBezTo>
                  <a:cubicBezTo>
                    <a:pt x="71" y="53"/>
                    <a:pt x="71" y="55"/>
                    <a:pt x="72" y="56"/>
                  </a:cubicBezTo>
                  <a:cubicBezTo>
                    <a:pt x="73" y="57"/>
                    <a:pt x="73" y="58"/>
                    <a:pt x="73" y="59"/>
                  </a:cubicBezTo>
                  <a:cubicBezTo>
                    <a:pt x="74" y="60"/>
                    <a:pt x="74" y="60"/>
                    <a:pt x="74" y="61"/>
                  </a:cubicBezTo>
                  <a:cubicBezTo>
                    <a:pt x="75" y="63"/>
                    <a:pt x="76" y="64"/>
                    <a:pt x="77" y="66"/>
                  </a:cubicBezTo>
                  <a:cubicBezTo>
                    <a:pt x="77" y="67"/>
                    <a:pt x="78" y="68"/>
                    <a:pt x="78" y="69"/>
                  </a:cubicBezTo>
                  <a:cubicBezTo>
                    <a:pt x="79" y="70"/>
                    <a:pt x="79" y="70"/>
                    <a:pt x="79" y="71"/>
                  </a:cubicBezTo>
                  <a:cubicBezTo>
                    <a:pt x="80" y="72"/>
                    <a:pt x="81" y="74"/>
                    <a:pt x="81" y="75"/>
                  </a:cubicBezTo>
                  <a:cubicBezTo>
                    <a:pt x="81" y="76"/>
                    <a:pt x="81" y="76"/>
                    <a:pt x="81" y="76"/>
                  </a:cubicBezTo>
                  <a:cubicBezTo>
                    <a:pt x="82" y="76"/>
                    <a:pt x="81" y="77"/>
                    <a:pt x="81" y="77"/>
                  </a:cubicBezTo>
                  <a:cubicBezTo>
                    <a:pt x="80" y="77"/>
                    <a:pt x="80" y="77"/>
                    <a:pt x="80" y="77"/>
                  </a:cubicBezTo>
                  <a:cubicBezTo>
                    <a:pt x="69" y="77"/>
                    <a:pt x="69" y="77"/>
                    <a:pt x="69" y="77"/>
                  </a:cubicBezTo>
                  <a:cubicBezTo>
                    <a:pt x="68" y="77"/>
                    <a:pt x="67" y="76"/>
                    <a:pt x="67" y="75"/>
                  </a:cubicBezTo>
                  <a:cubicBezTo>
                    <a:pt x="66" y="74"/>
                    <a:pt x="65" y="72"/>
                    <a:pt x="65" y="70"/>
                  </a:cubicBezTo>
                  <a:cubicBezTo>
                    <a:pt x="64" y="68"/>
                    <a:pt x="63" y="67"/>
                    <a:pt x="62" y="65"/>
                  </a:cubicBezTo>
                  <a:cubicBezTo>
                    <a:pt x="61" y="63"/>
                    <a:pt x="61" y="62"/>
                    <a:pt x="60" y="60"/>
                  </a:cubicBezTo>
                  <a:cubicBezTo>
                    <a:pt x="60" y="60"/>
                    <a:pt x="59" y="59"/>
                    <a:pt x="59" y="58"/>
                  </a:cubicBezTo>
                  <a:cubicBezTo>
                    <a:pt x="58" y="57"/>
                    <a:pt x="57" y="55"/>
                    <a:pt x="57" y="53"/>
                  </a:cubicBezTo>
                  <a:cubicBezTo>
                    <a:pt x="56" y="53"/>
                    <a:pt x="56" y="52"/>
                    <a:pt x="56" y="52"/>
                  </a:cubicBezTo>
                  <a:cubicBezTo>
                    <a:pt x="55" y="51"/>
                    <a:pt x="55" y="51"/>
                    <a:pt x="55" y="51"/>
                  </a:cubicBezTo>
                  <a:cubicBezTo>
                    <a:pt x="54" y="51"/>
                    <a:pt x="54" y="51"/>
                    <a:pt x="54" y="51"/>
                  </a:cubicBezTo>
                  <a:cubicBezTo>
                    <a:pt x="22" y="51"/>
                    <a:pt x="22" y="51"/>
                    <a:pt x="22" y="51"/>
                  </a:cubicBezTo>
                  <a:cubicBezTo>
                    <a:pt x="22" y="51"/>
                    <a:pt x="22" y="51"/>
                    <a:pt x="22" y="51"/>
                  </a:cubicBezTo>
                  <a:cubicBezTo>
                    <a:pt x="21" y="51"/>
                    <a:pt x="20" y="52"/>
                    <a:pt x="20" y="52"/>
                  </a:cubicBezTo>
                  <a:cubicBezTo>
                    <a:pt x="19" y="54"/>
                    <a:pt x="18" y="56"/>
                    <a:pt x="18" y="58"/>
                  </a:cubicBezTo>
                  <a:cubicBezTo>
                    <a:pt x="17" y="59"/>
                    <a:pt x="17" y="60"/>
                    <a:pt x="16" y="61"/>
                  </a:cubicBezTo>
                  <a:cubicBezTo>
                    <a:pt x="16" y="62"/>
                    <a:pt x="15" y="64"/>
                    <a:pt x="14" y="66"/>
                  </a:cubicBezTo>
                  <a:cubicBezTo>
                    <a:pt x="14" y="67"/>
                    <a:pt x="13" y="68"/>
                    <a:pt x="13" y="69"/>
                  </a:cubicBezTo>
                  <a:cubicBezTo>
                    <a:pt x="12" y="70"/>
                    <a:pt x="12" y="71"/>
                    <a:pt x="11" y="72"/>
                  </a:cubicBezTo>
                  <a:cubicBezTo>
                    <a:pt x="11" y="73"/>
                    <a:pt x="10" y="74"/>
                    <a:pt x="10" y="75"/>
                  </a:cubicBezTo>
                  <a:cubicBezTo>
                    <a:pt x="10" y="76"/>
                    <a:pt x="9" y="77"/>
                    <a:pt x="8" y="77"/>
                  </a:cubicBezTo>
                  <a:cubicBezTo>
                    <a:pt x="6" y="77"/>
                    <a:pt x="4" y="77"/>
                    <a:pt x="2" y="77"/>
                  </a:cubicBezTo>
                  <a:cubicBezTo>
                    <a:pt x="1" y="77"/>
                    <a:pt x="1" y="77"/>
                    <a:pt x="1" y="77"/>
                  </a:cubicBezTo>
                  <a:cubicBezTo>
                    <a:pt x="0" y="77"/>
                    <a:pt x="0" y="76"/>
                    <a:pt x="0" y="75"/>
                  </a:cubicBezTo>
                  <a:cubicBezTo>
                    <a:pt x="1" y="74"/>
                    <a:pt x="2" y="73"/>
                    <a:pt x="2" y="72"/>
                  </a:cubicBezTo>
                  <a:cubicBezTo>
                    <a:pt x="2" y="71"/>
                    <a:pt x="3" y="70"/>
                    <a:pt x="3" y="70"/>
                  </a:cubicBezTo>
                  <a:cubicBezTo>
                    <a:pt x="3" y="69"/>
                    <a:pt x="4" y="68"/>
                    <a:pt x="4" y="67"/>
                  </a:cubicBezTo>
                  <a:cubicBezTo>
                    <a:pt x="5" y="66"/>
                    <a:pt x="5" y="65"/>
                    <a:pt x="5" y="65"/>
                  </a:cubicBezTo>
                  <a:cubicBezTo>
                    <a:pt x="6" y="63"/>
                    <a:pt x="7" y="61"/>
                    <a:pt x="8" y="60"/>
                  </a:cubicBezTo>
                  <a:cubicBezTo>
                    <a:pt x="8" y="59"/>
                    <a:pt x="9" y="58"/>
                    <a:pt x="9" y="57"/>
                  </a:cubicBezTo>
                  <a:cubicBezTo>
                    <a:pt x="10" y="55"/>
                    <a:pt x="11" y="53"/>
                    <a:pt x="11" y="52"/>
                  </a:cubicBezTo>
                  <a:cubicBezTo>
                    <a:pt x="12" y="51"/>
                    <a:pt x="12" y="50"/>
                    <a:pt x="13" y="49"/>
                  </a:cubicBezTo>
                  <a:cubicBezTo>
                    <a:pt x="13" y="48"/>
                    <a:pt x="14" y="47"/>
                    <a:pt x="14" y="46"/>
                  </a:cubicBezTo>
                  <a:cubicBezTo>
                    <a:pt x="15" y="45"/>
                    <a:pt x="15" y="44"/>
                    <a:pt x="15" y="44"/>
                  </a:cubicBezTo>
                  <a:cubicBezTo>
                    <a:pt x="16" y="41"/>
                    <a:pt x="17" y="39"/>
                    <a:pt x="18" y="37"/>
                  </a:cubicBezTo>
                  <a:cubicBezTo>
                    <a:pt x="19" y="35"/>
                    <a:pt x="20" y="34"/>
                    <a:pt x="21" y="32"/>
                  </a:cubicBezTo>
                  <a:cubicBezTo>
                    <a:pt x="21" y="31"/>
                    <a:pt x="21" y="30"/>
                    <a:pt x="22" y="29"/>
                  </a:cubicBezTo>
                  <a:cubicBezTo>
                    <a:pt x="22" y="28"/>
                    <a:pt x="22" y="28"/>
                    <a:pt x="23" y="27"/>
                  </a:cubicBezTo>
                  <a:cubicBezTo>
                    <a:pt x="24" y="25"/>
                    <a:pt x="24" y="24"/>
                    <a:pt x="25" y="22"/>
                  </a:cubicBezTo>
                  <a:cubicBezTo>
                    <a:pt x="26" y="20"/>
                    <a:pt x="27" y="19"/>
                    <a:pt x="27" y="17"/>
                  </a:cubicBezTo>
                  <a:cubicBezTo>
                    <a:pt x="28" y="16"/>
                    <a:pt x="28" y="15"/>
                    <a:pt x="29" y="14"/>
                  </a:cubicBezTo>
                  <a:cubicBezTo>
                    <a:pt x="29" y="13"/>
                    <a:pt x="30" y="13"/>
                    <a:pt x="30" y="12"/>
                  </a:cubicBezTo>
                  <a:cubicBezTo>
                    <a:pt x="30" y="11"/>
                    <a:pt x="31" y="9"/>
                    <a:pt x="31" y="8"/>
                  </a:cubicBezTo>
                  <a:cubicBezTo>
                    <a:pt x="31" y="6"/>
                    <a:pt x="31" y="5"/>
                    <a:pt x="29" y="4"/>
                  </a:cubicBezTo>
                  <a:cubicBezTo>
                    <a:pt x="27" y="4"/>
                    <a:pt x="24" y="3"/>
                    <a:pt x="22" y="3"/>
                  </a:cubicBezTo>
                  <a:cubicBezTo>
                    <a:pt x="21" y="2"/>
                    <a:pt x="20" y="2"/>
                    <a:pt x="20" y="1"/>
                  </a:cubicBezTo>
                  <a:cubicBezTo>
                    <a:pt x="20" y="0"/>
                    <a:pt x="21" y="0"/>
                    <a:pt x="21" y="0"/>
                  </a:cubicBezTo>
                  <a:cubicBezTo>
                    <a:pt x="22" y="0"/>
                    <a:pt x="22" y="0"/>
                    <a:pt x="22" y="0"/>
                  </a:cubicBezTo>
                  <a:cubicBezTo>
                    <a:pt x="26" y="0"/>
                    <a:pt x="29" y="0"/>
                    <a:pt x="33" y="0"/>
                  </a:cubicBezTo>
                  <a:moveTo>
                    <a:pt x="38" y="46"/>
                  </a:moveTo>
                  <a:cubicBezTo>
                    <a:pt x="38" y="46"/>
                    <a:pt x="38" y="46"/>
                    <a:pt x="38" y="46"/>
                  </a:cubicBezTo>
                  <a:cubicBezTo>
                    <a:pt x="43" y="46"/>
                    <a:pt x="47" y="46"/>
                    <a:pt x="52" y="46"/>
                  </a:cubicBezTo>
                  <a:cubicBezTo>
                    <a:pt x="52" y="46"/>
                    <a:pt x="53" y="46"/>
                    <a:pt x="53" y="46"/>
                  </a:cubicBezTo>
                  <a:cubicBezTo>
                    <a:pt x="54"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6" y="28"/>
                    <a:pt x="45" y="27"/>
                  </a:cubicBezTo>
                  <a:cubicBezTo>
                    <a:pt x="44" y="26"/>
                    <a:pt x="44" y="25"/>
                    <a:pt x="44" y="24"/>
                  </a:cubicBezTo>
                  <a:cubicBezTo>
                    <a:pt x="43" y="22"/>
                    <a:pt x="42" y="21"/>
                    <a:pt x="41" y="19"/>
                  </a:cubicBezTo>
                  <a:cubicBezTo>
                    <a:pt x="40" y="17"/>
                    <a:pt x="40" y="16"/>
                    <a:pt x="39" y="14"/>
                  </a:cubicBezTo>
                  <a:cubicBezTo>
                    <a:pt x="38" y="14"/>
                    <a:pt x="38" y="14"/>
                    <a:pt x="38" y="14"/>
                  </a:cubicBezTo>
                  <a:cubicBezTo>
                    <a:pt x="38" y="14"/>
                    <a:pt x="38" y="14"/>
                    <a:pt x="38" y="14"/>
                  </a:cubicBezTo>
                  <a:cubicBezTo>
                    <a:pt x="37" y="15"/>
                    <a:pt x="37" y="16"/>
                    <a:pt x="36" y="17"/>
                  </a:cubicBezTo>
                  <a:cubicBezTo>
                    <a:pt x="36" y="19"/>
                    <a:pt x="35" y="20"/>
                    <a:pt x="34" y="22"/>
                  </a:cubicBezTo>
                  <a:cubicBezTo>
                    <a:pt x="33" y="24"/>
                    <a:pt x="32" y="26"/>
                    <a:pt x="32" y="27"/>
                  </a:cubicBezTo>
                  <a:cubicBezTo>
                    <a:pt x="31" y="30"/>
                    <a:pt x="30" y="32"/>
                    <a:pt x="29" y="34"/>
                  </a:cubicBezTo>
                  <a:cubicBezTo>
                    <a:pt x="28" y="34"/>
                    <a:pt x="28" y="35"/>
                    <a:pt x="28" y="36"/>
                  </a:cubicBezTo>
                  <a:cubicBezTo>
                    <a:pt x="27" y="37"/>
                    <a:pt x="26" y="39"/>
                    <a:pt x="25" y="41"/>
                  </a:cubicBezTo>
                  <a:cubicBezTo>
                    <a:pt x="25" y="42"/>
                    <a:pt x="24" y="44"/>
                    <a:pt x="23" y="45"/>
                  </a:cubicBezTo>
                  <a:cubicBezTo>
                    <a:pt x="23" y="46"/>
                    <a:pt x="23" y="46"/>
                    <a:pt x="24" y="46"/>
                  </a:cubicBezTo>
                  <a:cubicBezTo>
                    <a:pt x="24" y="46"/>
                    <a:pt x="24" y="46"/>
                    <a:pt x="24"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5" name="Freeform 3979"/>
            <p:cNvSpPr>
              <a:spLocks/>
            </p:cNvSpPr>
            <p:nvPr/>
          </p:nvSpPr>
          <p:spPr bwMode="auto">
            <a:xfrm>
              <a:off x="1338263" y="703263"/>
              <a:ext cx="142875" cy="166688"/>
            </a:xfrm>
            <a:custGeom>
              <a:avLst/>
              <a:gdLst/>
              <a:ahLst/>
              <a:cxnLst>
                <a:cxn ang="0">
                  <a:pos x="35" y="79"/>
                </a:cxn>
                <a:cxn ang="0">
                  <a:pos x="27" y="77"/>
                </a:cxn>
                <a:cxn ang="0">
                  <a:pos x="18" y="72"/>
                </a:cxn>
                <a:cxn ang="0">
                  <a:pos x="10" y="66"/>
                </a:cxn>
                <a:cxn ang="0">
                  <a:pos x="4" y="57"/>
                </a:cxn>
                <a:cxn ang="0">
                  <a:pos x="2" y="51"/>
                </a:cxn>
                <a:cxn ang="0">
                  <a:pos x="0" y="39"/>
                </a:cxn>
                <a:cxn ang="0">
                  <a:pos x="2" y="23"/>
                </a:cxn>
                <a:cxn ang="0">
                  <a:pos x="6" y="13"/>
                </a:cxn>
                <a:cxn ang="0">
                  <a:pos x="16" y="4"/>
                </a:cxn>
                <a:cxn ang="0">
                  <a:pos x="26" y="1"/>
                </a:cxn>
                <a:cxn ang="0">
                  <a:pos x="34" y="0"/>
                </a:cxn>
                <a:cxn ang="0">
                  <a:pos x="47" y="0"/>
                </a:cxn>
                <a:cxn ang="0">
                  <a:pos x="59" y="4"/>
                </a:cxn>
                <a:cxn ang="0">
                  <a:pos x="65" y="9"/>
                </a:cxn>
                <a:cxn ang="0">
                  <a:pos x="67" y="17"/>
                </a:cxn>
                <a:cxn ang="0">
                  <a:pos x="56" y="17"/>
                </a:cxn>
                <a:cxn ang="0">
                  <a:pos x="54" y="15"/>
                </a:cxn>
                <a:cxn ang="0">
                  <a:pos x="39" y="5"/>
                </a:cxn>
                <a:cxn ang="0">
                  <a:pos x="28" y="7"/>
                </a:cxn>
                <a:cxn ang="0">
                  <a:pos x="24" y="9"/>
                </a:cxn>
                <a:cxn ang="0">
                  <a:pos x="18" y="17"/>
                </a:cxn>
                <a:cxn ang="0">
                  <a:pos x="15" y="27"/>
                </a:cxn>
                <a:cxn ang="0">
                  <a:pos x="14" y="34"/>
                </a:cxn>
                <a:cxn ang="0">
                  <a:pos x="17" y="51"/>
                </a:cxn>
                <a:cxn ang="0">
                  <a:pos x="20" y="59"/>
                </a:cxn>
                <a:cxn ang="0">
                  <a:pos x="30" y="69"/>
                </a:cxn>
                <a:cxn ang="0">
                  <a:pos x="39" y="72"/>
                </a:cxn>
                <a:cxn ang="0">
                  <a:pos x="46" y="73"/>
                </a:cxn>
                <a:cxn ang="0">
                  <a:pos x="63" y="72"/>
                </a:cxn>
                <a:cxn ang="0">
                  <a:pos x="68" y="72"/>
                </a:cxn>
                <a:cxn ang="0">
                  <a:pos x="67" y="76"/>
                </a:cxn>
                <a:cxn ang="0">
                  <a:pos x="57" y="78"/>
                </a:cxn>
                <a:cxn ang="0">
                  <a:pos x="43" y="79"/>
                </a:cxn>
              </a:cxnLst>
              <a:rect l="0" t="0" r="r" b="b"/>
              <a:pathLst>
                <a:path w="68" h="79">
                  <a:moveTo>
                    <a:pt x="43" y="79"/>
                  </a:moveTo>
                  <a:cubicBezTo>
                    <a:pt x="41" y="79"/>
                    <a:pt x="38" y="79"/>
                    <a:pt x="35" y="79"/>
                  </a:cubicBezTo>
                  <a:cubicBezTo>
                    <a:pt x="34" y="79"/>
                    <a:pt x="33" y="78"/>
                    <a:pt x="32" y="78"/>
                  </a:cubicBezTo>
                  <a:cubicBezTo>
                    <a:pt x="30" y="78"/>
                    <a:pt x="29" y="77"/>
                    <a:pt x="27"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8" y="63"/>
                    <a:pt x="7" y="61"/>
                  </a:cubicBezTo>
                  <a:cubicBezTo>
                    <a:pt x="6" y="59"/>
                    <a:pt x="5" y="58"/>
                    <a:pt x="4" y="57"/>
                  </a:cubicBezTo>
                  <a:cubicBezTo>
                    <a:pt x="4" y="56"/>
                    <a:pt x="4" y="55"/>
                    <a:pt x="3" y="54"/>
                  </a:cubicBezTo>
                  <a:cubicBezTo>
                    <a:pt x="3" y="53"/>
                    <a:pt x="2" y="52"/>
                    <a:pt x="2" y="51"/>
                  </a:cubicBezTo>
                  <a:cubicBezTo>
                    <a:pt x="2" y="49"/>
                    <a:pt x="1" y="47"/>
                    <a:pt x="1" y="44"/>
                  </a:cubicBezTo>
                  <a:cubicBezTo>
                    <a:pt x="0" y="43"/>
                    <a:pt x="0" y="41"/>
                    <a:pt x="0" y="39"/>
                  </a:cubicBezTo>
                  <a:cubicBezTo>
                    <a:pt x="0" y="36"/>
                    <a:pt x="0" y="33"/>
                    <a:pt x="0" y="31"/>
                  </a:cubicBezTo>
                  <a:cubicBezTo>
                    <a:pt x="1" y="28"/>
                    <a:pt x="1" y="26"/>
                    <a:pt x="2" y="23"/>
                  </a:cubicBezTo>
                  <a:cubicBezTo>
                    <a:pt x="2" y="22"/>
                    <a:pt x="3" y="20"/>
                    <a:pt x="3" y="19"/>
                  </a:cubicBezTo>
                  <a:cubicBezTo>
                    <a:pt x="4" y="17"/>
                    <a:pt x="5" y="15"/>
                    <a:pt x="6" y="13"/>
                  </a:cubicBezTo>
                  <a:cubicBezTo>
                    <a:pt x="8" y="11"/>
                    <a:pt x="9" y="10"/>
                    <a:pt x="10" y="8"/>
                  </a:cubicBezTo>
                  <a:cubicBezTo>
                    <a:pt x="12" y="7"/>
                    <a:pt x="13" y="5"/>
                    <a:pt x="16" y="4"/>
                  </a:cubicBezTo>
                  <a:cubicBezTo>
                    <a:pt x="18" y="4"/>
                    <a:pt x="19" y="3"/>
                    <a:pt x="21" y="2"/>
                  </a:cubicBezTo>
                  <a:cubicBezTo>
                    <a:pt x="23" y="1"/>
                    <a:pt x="24" y="1"/>
                    <a:pt x="26" y="1"/>
                  </a:cubicBezTo>
                  <a:cubicBezTo>
                    <a:pt x="27" y="0"/>
                    <a:pt x="28" y="0"/>
                    <a:pt x="29" y="0"/>
                  </a:cubicBezTo>
                  <a:cubicBezTo>
                    <a:pt x="30" y="0"/>
                    <a:pt x="32" y="0"/>
                    <a:pt x="34" y="0"/>
                  </a:cubicBezTo>
                  <a:cubicBezTo>
                    <a:pt x="37" y="0"/>
                    <a:pt x="41" y="0"/>
                    <a:pt x="45" y="0"/>
                  </a:cubicBezTo>
                  <a:cubicBezTo>
                    <a:pt x="45" y="0"/>
                    <a:pt x="46" y="0"/>
                    <a:pt x="47" y="0"/>
                  </a:cubicBezTo>
                  <a:cubicBezTo>
                    <a:pt x="49" y="1"/>
                    <a:pt x="52" y="1"/>
                    <a:pt x="54" y="2"/>
                  </a:cubicBezTo>
                  <a:cubicBezTo>
                    <a:pt x="56" y="2"/>
                    <a:pt x="58" y="3"/>
                    <a:pt x="59" y="4"/>
                  </a:cubicBezTo>
                  <a:cubicBezTo>
                    <a:pt x="60" y="4"/>
                    <a:pt x="60" y="5"/>
                    <a:pt x="61" y="5"/>
                  </a:cubicBezTo>
                  <a:cubicBezTo>
                    <a:pt x="62" y="6"/>
                    <a:pt x="64" y="7"/>
                    <a:pt x="65" y="9"/>
                  </a:cubicBezTo>
                  <a:cubicBezTo>
                    <a:pt x="67"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4" y="15"/>
                  </a:cubicBezTo>
                  <a:cubicBezTo>
                    <a:pt x="53" y="12"/>
                    <a:pt x="51" y="10"/>
                    <a:pt x="48" y="8"/>
                  </a:cubicBezTo>
                  <a:cubicBezTo>
                    <a:pt x="45" y="6"/>
                    <a:pt x="42" y="5"/>
                    <a:pt x="39" y="5"/>
                  </a:cubicBezTo>
                  <a:cubicBezTo>
                    <a:pt x="37" y="5"/>
                    <a:pt x="35" y="5"/>
                    <a:pt x="33" y="5"/>
                  </a:cubicBezTo>
                  <a:cubicBezTo>
                    <a:pt x="32" y="6"/>
                    <a:pt x="30" y="6"/>
                    <a:pt x="28" y="7"/>
                  </a:cubicBezTo>
                  <a:cubicBezTo>
                    <a:pt x="27" y="7"/>
                    <a:pt x="27" y="8"/>
                    <a:pt x="26" y="8"/>
                  </a:cubicBezTo>
                  <a:cubicBezTo>
                    <a:pt x="25" y="8"/>
                    <a:pt x="25" y="9"/>
                    <a:pt x="24" y="9"/>
                  </a:cubicBezTo>
                  <a:cubicBezTo>
                    <a:pt x="22" y="11"/>
                    <a:pt x="21" y="12"/>
                    <a:pt x="20" y="14"/>
                  </a:cubicBezTo>
                  <a:cubicBezTo>
                    <a:pt x="19" y="15"/>
                    <a:pt x="18" y="16"/>
                    <a:pt x="18" y="17"/>
                  </a:cubicBezTo>
                  <a:cubicBezTo>
                    <a:pt x="17" y="18"/>
                    <a:pt x="17" y="20"/>
                    <a:pt x="16" y="21"/>
                  </a:cubicBezTo>
                  <a:cubicBezTo>
                    <a:pt x="16" y="23"/>
                    <a:pt x="15" y="25"/>
                    <a:pt x="15" y="27"/>
                  </a:cubicBezTo>
                  <a:cubicBezTo>
                    <a:pt x="15" y="28"/>
                    <a:pt x="15" y="30"/>
                    <a:pt x="15" y="32"/>
                  </a:cubicBezTo>
                  <a:cubicBezTo>
                    <a:pt x="15" y="32"/>
                    <a:pt x="14" y="33"/>
                    <a:pt x="14" y="34"/>
                  </a:cubicBezTo>
                  <a:cubicBezTo>
                    <a:pt x="15" y="37"/>
                    <a:pt x="15" y="41"/>
                    <a:pt x="15" y="44"/>
                  </a:cubicBezTo>
                  <a:cubicBezTo>
                    <a:pt x="15" y="46"/>
                    <a:pt x="16" y="48"/>
                    <a:pt x="17" y="51"/>
                  </a:cubicBezTo>
                  <a:cubicBezTo>
                    <a:pt x="17" y="52"/>
                    <a:pt x="17" y="53"/>
                    <a:pt x="18" y="54"/>
                  </a:cubicBezTo>
                  <a:cubicBezTo>
                    <a:pt x="19" y="56"/>
                    <a:pt x="19" y="58"/>
                    <a:pt x="20" y="59"/>
                  </a:cubicBezTo>
                  <a:cubicBezTo>
                    <a:pt x="21" y="61"/>
                    <a:pt x="22" y="62"/>
                    <a:pt x="23" y="63"/>
                  </a:cubicBezTo>
                  <a:cubicBezTo>
                    <a:pt x="25" y="65"/>
                    <a:pt x="27" y="67"/>
                    <a:pt x="30" y="69"/>
                  </a:cubicBezTo>
                  <a:cubicBezTo>
                    <a:pt x="31" y="69"/>
                    <a:pt x="33" y="70"/>
                    <a:pt x="34" y="71"/>
                  </a:cubicBezTo>
                  <a:cubicBezTo>
                    <a:pt x="36" y="71"/>
                    <a:pt x="37" y="72"/>
                    <a:pt x="39" y="72"/>
                  </a:cubicBezTo>
                  <a:cubicBezTo>
                    <a:pt x="39" y="72"/>
                    <a:pt x="40" y="72"/>
                    <a:pt x="40" y="72"/>
                  </a:cubicBezTo>
                  <a:cubicBezTo>
                    <a:pt x="42" y="73"/>
                    <a:pt x="44" y="73"/>
                    <a:pt x="46" y="73"/>
                  </a:cubicBezTo>
                  <a:cubicBezTo>
                    <a:pt x="49" y="73"/>
                    <a:pt x="53" y="73"/>
                    <a:pt x="57" y="73"/>
                  </a:cubicBezTo>
                  <a:cubicBezTo>
                    <a:pt x="59" y="72"/>
                    <a:pt x="61" y="72"/>
                    <a:pt x="63" y="72"/>
                  </a:cubicBezTo>
                  <a:cubicBezTo>
                    <a:pt x="65" y="71"/>
                    <a:pt x="66" y="71"/>
                    <a:pt x="67" y="71"/>
                  </a:cubicBezTo>
                  <a:cubicBezTo>
                    <a:pt x="68" y="71"/>
                    <a:pt x="68" y="71"/>
                    <a:pt x="68" y="72"/>
                  </a:cubicBezTo>
                  <a:cubicBezTo>
                    <a:pt x="68" y="73"/>
                    <a:pt x="68" y="74"/>
                    <a:pt x="68" y="75"/>
                  </a:cubicBezTo>
                  <a:cubicBezTo>
                    <a:pt x="68" y="75"/>
                    <a:pt x="68" y="76"/>
                    <a:pt x="67" y="76"/>
                  </a:cubicBezTo>
                  <a:cubicBezTo>
                    <a:pt x="65" y="77"/>
                    <a:pt x="63" y="77"/>
                    <a:pt x="60" y="78"/>
                  </a:cubicBezTo>
                  <a:cubicBezTo>
                    <a:pt x="59" y="78"/>
                    <a:pt x="58" y="78"/>
                    <a:pt x="57" y="78"/>
                  </a:cubicBezTo>
                  <a:cubicBezTo>
                    <a:pt x="55" y="78"/>
                    <a:pt x="53" y="79"/>
                    <a:pt x="51" y="79"/>
                  </a:cubicBezTo>
                  <a:cubicBezTo>
                    <a:pt x="48" y="79"/>
                    <a:pt x="46" y="79"/>
                    <a:pt x="43" y="79"/>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6" name="Freeform 3980"/>
            <p:cNvSpPr>
              <a:spLocks/>
            </p:cNvSpPr>
            <p:nvPr/>
          </p:nvSpPr>
          <p:spPr bwMode="auto">
            <a:xfrm>
              <a:off x="1852613" y="703263"/>
              <a:ext cx="142875" cy="166688"/>
            </a:xfrm>
            <a:custGeom>
              <a:avLst/>
              <a:gdLst/>
              <a:ahLst/>
              <a:cxnLst>
                <a:cxn ang="0">
                  <a:pos x="45" y="0"/>
                </a:cxn>
                <a:cxn ang="0">
                  <a:pos x="56" y="3"/>
                </a:cxn>
                <a:cxn ang="0">
                  <a:pos x="65" y="9"/>
                </a:cxn>
                <a:cxn ang="0">
                  <a:pos x="68" y="15"/>
                </a:cxn>
                <a:cxn ang="0">
                  <a:pos x="66" y="17"/>
                </a:cxn>
                <a:cxn ang="0">
                  <a:pos x="55" y="17"/>
                </a:cxn>
                <a:cxn ang="0">
                  <a:pos x="49" y="8"/>
                </a:cxn>
                <a:cxn ang="0">
                  <a:pos x="34" y="5"/>
                </a:cxn>
                <a:cxn ang="0">
                  <a:pos x="25" y="8"/>
                </a:cxn>
                <a:cxn ang="0">
                  <a:pos x="19" y="15"/>
                </a:cxn>
                <a:cxn ang="0">
                  <a:pos x="16" y="21"/>
                </a:cxn>
                <a:cxn ang="0">
                  <a:pos x="14" y="29"/>
                </a:cxn>
                <a:cxn ang="0">
                  <a:pos x="14" y="38"/>
                </a:cxn>
                <a:cxn ang="0">
                  <a:pos x="17" y="51"/>
                </a:cxn>
                <a:cxn ang="0">
                  <a:pos x="19" y="58"/>
                </a:cxn>
                <a:cxn ang="0">
                  <a:pos x="26" y="66"/>
                </a:cxn>
                <a:cxn ang="0">
                  <a:pos x="33" y="70"/>
                </a:cxn>
                <a:cxn ang="0">
                  <a:pos x="46" y="73"/>
                </a:cxn>
                <a:cxn ang="0">
                  <a:pos x="58" y="73"/>
                </a:cxn>
                <a:cxn ang="0">
                  <a:pos x="66" y="71"/>
                </a:cxn>
                <a:cxn ang="0">
                  <a:pos x="68" y="75"/>
                </a:cxn>
                <a:cxn ang="0">
                  <a:pos x="60" y="78"/>
                </a:cxn>
                <a:cxn ang="0">
                  <a:pos x="54" y="78"/>
                </a:cxn>
                <a:cxn ang="0">
                  <a:pos x="36" y="79"/>
                </a:cxn>
                <a:cxn ang="0">
                  <a:pos x="25" y="76"/>
                </a:cxn>
                <a:cxn ang="0">
                  <a:pos x="20" y="74"/>
                </a:cxn>
                <a:cxn ang="0">
                  <a:pos x="9" y="65"/>
                </a:cxn>
                <a:cxn ang="0">
                  <a:pos x="2" y="52"/>
                </a:cxn>
                <a:cxn ang="0">
                  <a:pos x="0" y="45"/>
                </a:cxn>
                <a:cxn ang="0">
                  <a:pos x="0" y="36"/>
                </a:cxn>
                <a:cxn ang="0">
                  <a:pos x="2" y="22"/>
                </a:cxn>
                <a:cxn ang="0">
                  <a:pos x="6" y="12"/>
                </a:cxn>
                <a:cxn ang="0">
                  <a:pos x="15" y="4"/>
                </a:cxn>
                <a:cxn ang="0">
                  <a:pos x="19" y="3"/>
                </a:cxn>
                <a:cxn ang="0">
                  <a:pos x="29" y="0"/>
                </a:cxn>
                <a:cxn ang="0">
                  <a:pos x="37" y="0"/>
                </a:cxn>
              </a:cxnLst>
              <a:rect l="0" t="0" r="r" b="b"/>
              <a:pathLst>
                <a:path w="68" h="79">
                  <a:moveTo>
                    <a:pt x="37" y="0"/>
                  </a:moveTo>
                  <a:cubicBezTo>
                    <a:pt x="40" y="0"/>
                    <a:pt x="43" y="0"/>
                    <a:pt x="45" y="0"/>
                  </a:cubicBezTo>
                  <a:cubicBezTo>
                    <a:pt x="48" y="0"/>
                    <a:pt x="50" y="1"/>
                    <a:pt x="52" y="1"/>
                  </a:cubicBezTo>
                  <a:cubicBezTo>
                    <a:pt x="54" y="2"/>
                    <a:pt x="55" y="2"/>
                    <a:pt x="56" y="3"/>
                  </a:cubicBezTo>
                  <a:cubicBezTo>
                    <a:pt x="58" y="3"/>
                    <a:pt x="60" y="4"/>
                    <a:pt x="62" y="6"/>
                  </a:cubicBezTo>
                  <a:cubicBezTo>
                    <a:pt x="63" y="7"/>
                    <a:pt x="64" y="8"/>
                    <a:pt x="65" y="9"/>
                  </a:cubicBezTo>
                  <a:cubicBezTo>
                    <a:pt x="66" y="10"/>
                    <a:pt x="67" y="12"/>
                    <a:pt x="67" y="14"/>
                  </a:cubicBezTo>
                  <a:cubicBezTo>
                    <a:pt x="68" y="14"/>
                    <a:pt x="68" y="15"/>
                    <a:pt x="68" y="15"/>
                  </a:cubicBezTo>
                  <a:cubicBezTo>
                    <a:pt x="68" y="16"/>
                    <a:pt x="68" y="16"/>
                    <a:pt x="67" y="17"/>
                  </a:cubicBezTo>
                  <a:cubicBezTo>
                    <a:pt x="66" y="17"/>
                    <a:pt x="66" y="17"/>
                    <a:pt x="66" y="17"/>
                  </a:cubicBezTo>
                  <a:cubicBezTo>
                    <a:pt x="63" y="17"/>
                    <a:pt x="59" y="17"/>
                    <a:pt x="55" y="17"/>
                  </a:cubicBezTo>
                  <a:cubicBezTo>
                    <a:pt x="55" y="17"/>
                    <a:pt x="55" y="17"/>
                    <a:pt x="55" y="17"/>
                  </a:cubicBezTo>
                  <a:cubicBezTo>
                    <a:pt x="54" y="17"/>
                    <a:pt x="54" y="16"/>
                    <a:pt x="53" y="16"/>
                  </a:cubicBezTo>
                  <a:cubicBezTo>
                    <a:pt x="53" y="13"/>
                    <a:pt x="51" y="10"/>
                    <a:pt x="49" y="8"/>
                  </a:cubicBezTo>
                  <a:cubicBezTo>
                    <a:pt x="47" y="7"/>
                    <a:pt x="46" y="7"/>
                    <a:pt x="45" y="6"/>
                  </a:cubicBezTo>
                  <a:cubicBezTo>
                    <a:pt x="41" y="5"/>
                    <a:pt x="38" y="5"/>
                    <a:pt x="34" y="5"/>
                  </a:cubicBezTo>
                  <a:cubicBezTo>
                    <a:pt x="32" y="5"/>
                    <a:pt x="31" y="6"/>
                    <a:pt x="29" y="6"/>
                  </a:cubicBezTo>
                  <a:cubicBezTo>
                    <a:pt x="27" y="7"/>
                    <a:pt x="26" y="8"/>
                    <a:pt x="25" y="8"/>
                  </a:cubicBezTo>
                  <a:cubicBezTo>
                    <a:pt x="23" y="9"/>
                    <a:pt x="22" y="11"/>
                    <a:pt x="21" y="12"/>
                  </a:cubicBezTo>
                  <a:cubicBezTo>
                    <a:pt x="20" y="13"/>
                    <a:pt x="19" y="14"/>
                    <a:pt x="19" y="15"/>
                  </a:cubicBezTo>
                  <a:cubicBezTo>
                    <a:pt x="18" y="16"/>
                    <a:pt x="18" y="17"/>
                    <a:pt x="17" y="18"/>
                  </a:cubicBezTo>
                  <a:cubicBezTo>
                    <a:pt x="17" y="19"/>
                    <a:pt x="16" y="20"/>
                    <a:pt x="16" y="21"/>
                  </a:cubicBezTo>
                  <a:cubicBezTo>
                    <a:pt x="16" y="23"/>
                    <a:pt x="15" y="24"/>
                    <a:pt x="15" y="26"/>
                  </a:cubicBezTo>
                  <a:cubicBezTo>
                    <a:pt x="15" y="27"/>
                    <a:pt x="15" y="28"/>
                    <a:pt x="14" y="29"/>
                  </a:cubicBezTo>
                  <a:cubicBezTo>
                    <a:pt x="14" y="30"/>
                    <a:pt x="14" y="30"/>
                    <a:pt x="14" y="30"/>
                  </a:cubicBezTo>
                  <a:cubicBezTo>
                    <a:pt x="14" y="33"/>
                    <a:pt x="14" y="36"/>
                    <a:pt x="14" y="38"/>
                  </a:cubicBezTo>
                  <a:cubicBezTo>
                    <a:pt x="14" y="41"/>
                    <a:pt x="15" y="43"/>
                    <a:pt x="15" y="45"/>
                  </a:cubicBezTo>
                  <a:cubicBezTo>
                    <a:pt x="15" y="48"/>
                    <a:pt x="16" y="49"/>
                    <a:pt x="17" y="51"/>
                  </a:cubicBezTo>
                  <a:cubicBezTo>
                    <a:pt x="17" y="53"/>
                    <a:pt x="17" y="54"/>
                    <a:pt x="18" y="55"/>
                  </a:cubicBezTo>
                  <a:cubicBezTo>
                    <a:pt x="18" y="56"/>
                    <a:pt x="19" y="57"/>
                    <a:pt x="19" y="58"/>
                  </a:cubicBezTo>
                  <a:cubicBezTo>
                    <a:pt x="20" y="59"/>
                    <a:pt x="21" y="60"/>
                    <a:pt x="21" y="61"/>
                  </a:cubicBezTo>
                  <a:cubicBezTo>
                    <a:pt x="23" y="63"/>
                    <a:pt x="24" y="65"/>
                    <a:pt x="26"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2" y="73"/>
                    <a:pt x="54" y="73"/>
                  </a:cubicBezTo>
                  <a:cubicBezTo>
                    <a:pt x="55" y="73"/>
                    <a:pt x="57" y="73"/>
                    <a:pt x="58"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5" y="77"/>
                    <a:pt x="62" y="77"/>
                    <a:pt x="60" y="78"/>
                  </a:cubicBezTo>
                  <a:cubicBezTo>
                    <a:pt x="59" y="78"/>
                    <a:pt x="59" y="78"/>
                    <a:pt x="59" y="78"/>
                  </a:cubicBezTo>
                  <a:cubicBezTo>
                    <a:pt x="57" y="78"/>
                    <a:pt x="56" y="78"/>
                    <a:pt x="54" y="78"/>
                  </a:cubicBezTo>
                  <a:cubicBezTo>
                    <a:pt x="52" y="79"/>
                    <a:pt x="51" y="79"/>
                    <a:pt x="50" y="79"/>
                  </a:cubicBezTo>
                  <a:cubicBezTo>
                    <a:pt x="45" y="79"/>
                    <a:pt x="40" y="79"/>
                    <a:pt x="36" y="79"/>
                  </a:cubicBezTo>
                  <a:cubicBezTo>
                    <a:pt x="34" y="79"/>
                    <a:pt x="32" y="78"/>
                    <a:pt x="30" y="78"/>
                  </a:cubicBezTo>
                  <a:cubicBezTo>
                    <a:pt x="28" y="77"/>
                    <a:pt x="27" y="77"/>
                    <a:pt x="25" y="76"/>
                  </a:cubicBezTo>
                  <a:cubicBezTo>
                    <a:pt x="24" y="76"/>
                    <a:pt x="23" y="75"/>
                    <a:pt x="22" y="75"/>
                  </a:cubicBezTo>
                  <a:cubicBezTo>
                    <a:pt x="21" y="75"/>
                    <a:pt x="21" y="74"/>
                    <a:pt x="20" y="74"/>
                  </a:cubicBezTo>
                  <a:cubicBezTo>
                    <a:pt x="18" y="73"/>
                    <a:pt x="16" y="71"/>
                    <a:pt x="14" y="70"/>
                  </a:cubicBezTo>
                  <a:cubicBezTo>
                    <a:pt x="12" y="68"/>
                    <a:pt x="10" y="67"/>
                    <a:pt x="9" y="65"/>
                  </a:cubicBezTo>
                  <a:cubicBezTo>
                    <a:pt x="8" y="63"/>
                    <a:pt x="7" y="61"/>
                    <a:pt x="6" y="60"/>
                  </a:cubicBezTo>
                  <a:cubicBezTo>
                    <a:pt x="4" y="57"/>
                    <a:pt x="3" y="55"/>
                    <a:pt x="2" y="52"/>
                  </a:cubicBezTo>
                  <a:cubicBezTo>
                    <a:pt x="2" y="51"/>
                    <a:pt x="1" y="49"/>
                    <a:pt x="1" y="48"/>
                  </a:cubicBezTo>
                  <a:cubicBezTo>
                    <a:pt x="1" y="47"/>
                    <a:pt x="1" y="46"/>
                    <a:pt x="0" y="45"/>
                  </a:cubicBezTo>
                  <a:cubicBezTo>
                    <a:pt x="0" y="44"/>
                    <a:pt x="0" y="43"/>
                    <a:pt x="0" y="42"/>
                  </a:cubicBezTo>
                  <a:cubicBezTo>
                    <a:pt x="0" y="40"/>
                    <a:pt x="0" y="38"/>
                    <a:pt x="0" y="36"/>
                  </a:cubicBezTo>
                  <a:cubicBezTo>
                    <a:pt x="0" y="34"/>
                    <a:pt x="0" y="31"/>
                    <a:pt x="0" y="29"/>
                  </a:cubicBezTo>
                  <a:cubicBezTo>
                    <a:pt x="1" y="27"/>
                    <a:pt x="1" y="24"/>
                    <a:pt x="2"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2" y="2"/>
                    <a:pt x="23" y="1"/>
                  </a:cubicBezTo>
                  <a:cubicBezTo>
                    <a:pt x="25" y="1"/>
                    <a:pt x="27" y="0"/>
                    <a:pt x="29" y="0"/>
                  </a:cubicBezTo>
                  <a:cubicBezTo>
                    <a:pt x="31" y="0"/>
                    <a:pt x="32" y="0"/>
                    <a:pt x="34" y="0"/>
                  </a:cubicBezTo>
                  <a:cubicBezTo>
                    <a:pt x="35" y="0"/>
                    <a:pt x="36" y="0"/>
                    <a:pt x="37" y="0"/>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sp>
          <p:nvSpPr>
            <p:cNvPr id="17" name="Freeform 3981"/>
            <p:cNvSpPr>
              <a:spLocks noEditPoints="1"/>
            </p:cNvSpPr>
            <p:nvPr/>
          </p:nvSpPr>
          <p:spPr bwMode="auto">
            <a:xfrm>
              <a:off x="1131888"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9" y="26"/>
                </a:cxn>
                <a:cxn ang="0">
                  <a:pos x="421" y="8"/>
                </a:cxn>
                <a:cxn ang="0">
                  <a:pos x="427" y="12"/>
                </a:cxn>
                <a:cxn ang="0">
                  <a:pos x="411" y="23"/>
                </a:cxn>
                <a:cxn ang="0">
                  <a:pos x="400" y="19"/>
                </a:cxn>
                <a:cxn ang="0">
                  <a:pos x="391" y="25"/>
                </a:cxn>
                <a:cxn ang="0">
                  <a:pos x="380" y="8"/>
                </a:cxn>
                <a:cxn ang="0">
                  <a:pos x="374" y="11"/>
                </a:cxn>
                <a:cxn ang="0">
                  <a:pos x="385" y="10"/>
                </a:cxn>
                <a:cxn ang="0">
                  <a:pos x="361" y="24"/>
                </a:cxn>
                <a:cxn ang="0">
                  <a:pos x="347" y="7"/>
                </a:cxn>
                <a:cxn ang="0">
                  <a:pos x="348" y="10"/>
                </a:cxn>
                <a:cxn ang="0">
                  <a:pos x="358" y="11"/>
                </a:cxn>
                <a:cxn ang="0">
                  <a:pos x="330" y="15"/>
                </a:cxn>
                <a:cxn ang="0">
                  <a:pos x="327" y="7"/>
                </a:cxn>
                <a:cxn ang="0">
                  <a:pos x="304" y="21"/>
                </a:cxn>
                <a:cxn ang="0">
                  <a:pos x="305" y="3"/>
                </a:cxn>
                <a:cxn ang="0">
                  <a:pos x="279" y="13"/>
                </a:cxn>
                <a:cxn ang="0">
                  <a:pos x="278" y="21"/>
                </a:cxn>
                <a:cxn ang="0">
                  <a:pos x="276" y="13"/>
                </a:cxn>
                <a:cxn ang="0">
                  <a:pos x="263" y="12"/>
                </a:cxn>
                <a:cxn ang="0">
                  <a:pos x="261" y="20"/>
                </a:cxn>
                <a:cxn ang="0">
                  <a:pos x="259" y="16"/>
                </a:cxn>
                <a:cxn ang="0">
                  <a:pos x="250" y="14"/>
                </a:cxn>
                <a:cxn ang="0">
                  <a:pos x="248" y="10"/>
                </a:cxn>
                <a:cxn ang="0">
                  <a:pos x="244" y="6"/>
                </a:cxn>
                <a:cxn ang="0">
                  <a:pos x="199" y="21"/>
                </a:cxn>
                <a:cxn ang="0">
                  <a:pos x="189" y="19"/>
                </a:cxn>
                <a:cxn ang="0">
                  <a:pos x="201" y="27"/>
                </a:cxn>
                <a:cxn ang="0">
                  <a:pos x="183" y="23"/>
                </a:cxn>
                <a:cxn ang="0">
                  <a:pos x="175" y="7"/>
                </a:cxn>
                <a:cxn ang="0">
                  <a:pos x="162" y="14"/>
                </a:cxn>
                <a:cxn ang="0">
                  <a:pos x="159" y="10"/>
                </a:cxn>
                <a:cxn ang="0">
                  <a:pos x="138" y="26"/>
                </a:cxn>
                <a:cxn ang="0">
                  <a:pos x="141" y="1"/>
                </a:cxn>
                <a:cxn ang="0">
                  <a:pos x="113" y="13"/>
                </a:cxn>
                <a:cxn ang="0">
                  <a:pos x="117" y="28"/>
                </a:cxn>
                <a:cxn ang="0">
                  <a:pos x="102" y="26"/>
                </a:cxn>
                <a:cxn ang="0">
                  <a:pos x="94" y="8"/>
                </a:cxn>
                <a:cxn ang="0">
                  <a:pos x="101" y="12"/>
                </a:cxn>
                <a:cxn ang="0">
                  <a:pos x="83" y="23"/>
                </a:cxn>
                <a:cxn ang="0">
                  <a:pos x="84" y="0"/>
                </a:cxn>
                <a:cxn ang="0">
                  <a:pos x="66" y="11"/>
                </a:cxn>
                <a:cxn ang="0">
                  <a:pos x="71" y="1"/>
                </a:cxn>
                <a:cxn ang="0">
                  <a:pos x="70" y="24"/>
                </a:cxn>
                <a:cxn ang="0">
                  <a:pos x="56" y="25"/>
                </a:cxn>
                <a:cxn ang="0">
                  <a:pos x="41" y="8"/>
                </a:cxn>
                <a:cxn ang="0">
                  <a:pos x="45" y="3"/>
                </a:cxn>
                <a:cxn ang="0">
                  <a:pos x="34" y="7"/>
                </a:cxn>
                <a:cxn ang="0">
                  <a:pos x="24" y="10"/>
                </a:cxn>
                <a:cxn ang="0">
                  <a:pos x="8" y="24"/>
                </a:cxn>
                <a:cxn ang="0">
                  <a:pos x="15" y="24"/>
                </a:cxn>
                <a:cxn ang="0">
                  <a:pos x="5" y="3"/>
                </a:cxn>
              </a:cxnLst>
              <a:rect l="0" t="0" r="r" b="b"/>
              <a:pathLst>
                <a:path w="494" h="34">
                  <a:moveTo>
                    <a:pt x="482" y="25"/>
                  </a:moveTo>
                  <a:cubicBezTo>
                    <a:pt x="483" y="25"/>
                    <a:pt x="483" y="25"/>
                    <a:pt x="483" y="25"/>
                  </a:cubicBezTo>
                  <a:cubicBezTo>
                    <a:pt x="484" y="26"/>
                    <a:pt x="485" y="26"/>
                    <a:pt x="487" y="26"/>
                  </a:cubicBezTo>
                  <a:cubicBezTo>
                    <a:pt x="488" y="26"/>
                    <a:pt x="490" y="25"/>
                    <a:pt x="491" y="25"/>
                  </a:cubicBezTo>
                  <a:cubicBezTo>
                    <a:pt x="491" y="24"/>
                    <a:pt x="492" y="24"/>
                    <a:pt x="492" y="23"/>
                  </a:cubicBezTo>
                  <a:cubicBezTo>
                    <a:pt x="493" y="22"/>
                    <a:pt x="493" y="22"/>
                    <a:pt x="493" y="21"/>
                  </a:cubicBezTo>
                  <a:cubicBezTo>
                    <a:pt x="493" y="20"/>
                    <a:pt x="492" y="19"/>
                    <a:pt x="492" y="17"/>
                  </a:cubicBezTo>
                  <a:cubicBezTo>
                    <a:pt x="491" y="17"/>
                    <a:pt x="490" y="16"/>
                    <a:pt x="489" y="15"/>
                  </a:cubicBezTo>
                  <a:cubicBezTo>
                    <a:pt x="488" y="14"/>
                    <a:pt x="487" y="13"/>
                    <a:pt x="487" y="12"/>
                  </a:cubicBezTo>
                  <a:cubicBezTo>
                    <a:pt x="487" y="11"/>
                    <a:pt x="487" y="10"/>
                    <a:pt x="488" y="10"/>
                  </a:cubicBezTo>
                  <a:cubicBezTo>
                    <a:pt x="489" y="9"/>
                    <a:pt x="489" y="9"/>
                    <a:pt x="489" y="9"/>
                  </a:cubicBezTo>
                  <a:cubicBezTo>
                    <a:pt x="489" y="9"/>
                    <a:pt x="489" y="9"/>
                    <a:pt x="490" y="9"/>
                  </a:cubicBezTo>
                  <a:cubicBezTo>
                    <a:pt x="490" y="9"/>
                    <a:pt x="491"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6" y="9"/>
                  </a:cubicBezTo>
                  <a:cubicBezTo>
                    <a:pt x="485" y="9"/>
                    <a:pt x="485"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90" y="23"/>
                    <a:pt x="489" y="23"/>
                  </a:cubicBezTo>
                  <a:cubicBezTo>
                    <a:pt x="488" y="23"/>
                    <a:pt x="488" y="24"/>
                    <a:pt x="488" y="24"/>
                  </a:cubicBezTo>
                  <a:cubicBezTo>
                    <a:pt x="487" y="24"/>
                    <a:pt x="487" y="24"/>
                    <a:pt x="487" y="24"/>
                  </a:cubicBezTo>
                  <a:cubicBezTo>
                    <a:pt x="486" y="24"/>
                    <a:pt x="486" y="24"/>
                    <a:pt x="485" y="24"/>
                  </a:cubicBezTo>
                  <a:cubicBezTo>
                    <a:pt x="484" y="23"/>
                    <a:pt x="483" y="23"/>
                    <a:pt x="483" y="23"/>
                  </a:cubicBezTo>
                  <a:lnTo>
                    <a:pt x="482" y="25"/>
                  </a:lnTo>
                  <a:close/>
                  <a:moveTo>
                    <a:pt x="470" y="13"/>
                  </a:moveTo>
                  <a:cubicBezTo>
                    <a:pt x="470" y="13"/>
                    <a:pt x="471" y="12"/>
                    <a:pt x="471" y="12"/>
                  </a:cubicBezTo>
                  <a:cubicBezTo>
                    <a:pt x="471" y="11"/>
                    <a:pt x="472" y="11"/>
                    <a:pt x="472" y="10"/>
                  </a:cubicBezTo>
                  <a:cubicBezTo>
                    <a:pt x="472" y="10"/>
                    <a:pt x="473" y="10"/>
                    <a:pt x="473" y="9"/>
                  </a:cubicBezTo>
                  <a:cubicBezTo>
                    <a:pt x="474" y="9"/>
                    <a:pt x="474" y="9"/>
                    <a:pt x="475" y="9"/>
                  </a:cubicBezTo>
                  <a:cubicBezTo>
                    <a:pt x="475" y="9"/>
                    <a:pt x="476" y="9"/>
                    <a:pt x="476" y="10"/>
                  </a:cubicBezTo>
                  <a:cubicBezTo>
                    <a:pt x="476" y="10"/>
                    <a:pt x="477" y="10"/>
                    <a:pt x="477" y="11"/>
                  </a:cubicBezTo>
                  <a:cubicBezTo>
                    <a:pt x="477" y="12"/>
                    <a:pt x="476" y="12"/>
                    <a:pt x="476" y="13"/>
                  </a:cubicBezTo>
                  <a:cubicBezTo>
                    <a:pt x="476" y="14"/>
                    <a:pt x="475" y="15"/>
                    <a:pt x="474" y="15"/>
                  </a:cubicBezTo>
                  <a:cubicBezTo>
                    <a:pt x="472" y="16"/>
                    <a:pt x="471" y="16"/>
                    <a:pt x="469" y="17"/>
                  </a:cubicBezTo>
                  <a:cubicBezTo>
                    <a:pt x="470" y="16"/>
                    <a:pt x="470" y="14"/>
                    <a:pt x="470" y="13"/>
                  </a:cubicBezTo>
                  <a:moveTo>
                    <a:pt x="471" y="23"/>
                  </a:moveTo>
                  <a:cubicBezTo>
                    <a:pt x="470" y="22"/>
                    <a:pt x="470" y="22"/>
                    <a:pt x="470" y="22"/>
                  </a:cubicBezTo>
                  <a:cubicBezTo>
                    <a:pt x="470" y="21"/>
                    <a:pt x="470" y="21"/>
                    <a:pt x="470" y="21"/>
                  </a:cubicBezTo>
                  <a:cubicBezTo>
                    <a:pt x="469" y="20"/>
                    <a:pt x="469" y="20"/>
                    <a:pt x="469" y="20"/>
                  </a:cubicBezTo>
                  <a:cubicBezTo>
                    <a:pt x="469" y="19"/>
                    <a:pt x="469" y="19"/>
                    <a:pt x="469" y="19"/>
                  </a:cubicBezTo>
                  <a:cubicBezTo>
                    <a:pt x="469" y="18"/>
                    <a:pt x="469" y="18"/>
                    <a:pt x="469" y="18"/>
                  </a:cubicBezTo>
                  <a:cubicBezTo>
                    <a:pt x="471" y="18"/>
                    <a:pt x="472" y="18"/>
                    <a:pt x="473" y="17"/>
                  </a:cubicBezTo>
                  <a:cubicBezTo>
                    <a:pt x="474" y="17"/>
                    <a:pt x="475" y="17"/>
                    <a:pt x="476" y="16"/>
                  </a:cubicBezTo>
                  <a:cubicBezTo>
                    <a:pt x="477" y="16"/>
                    <a:pt x="477" y="16"/>
                    <a:pt x="478" y="15"/>
                  </a:cubicBezTo>
                  <a:cubicBezTo>
                    <a:pt x="478" y="15"/>
                    <a:pt x="479" y="14"/>
                    <a:pt x="479" y="13"/>
                  </a:cubicBezTo>
                  <a:cubicBezTo>
                    <a:pt x="480" y="13"/>
                    <a:pt x="480" y="12"/>
                    <a:pt x="480" y="11"/>
                  </a:cubicBezTo>
                  <a:cubicBezTo>
                    <a:pt x="480" y="11"/>
                    <a:pt x="480" y="10"/>
                    <a:pt x="480" y="10"/>
                  </a:cubicBezTo>
                  <a:cubicBezTo>
                    <a:pt x="479" y="8"/>
                    <a:pt x="478" y="7"/>
                    <a:pt x="475" y="7"/>
                  </a:cubicBezTo>
                  <a:cubicBezTo>
                    <a:pt x="474" y="7"/>
                    <a:pt x="472" y="8"/>
                    <a:pt x="471" y="9"/>
                  </a:cubicBezTo>
                  <a:cubicBezTo>
                    <a:pt x="470" y="9"/>
                    <a:pt x="469" y="10"/>
                    <a:pt x="469" y="11"/>
                  </a:cubicBezTo>
                  <a:cubicBezTo>
                    <a:pt x="468" y="11"/>
                    <a:pt x="468" y="12"/>
                    <a:pt x="467" y="13"/>
                  </a:cubicBezTo>
                  <a:cubicBezTo>
                    <a:pt x="467" y="14"/>
                    <a:pt x="467" y="15"/>
                    <a:pt x="466" y="16"/>
                  </a:cubicBezTo>
                  <a:cubicBezTo>
                    <a:pt x="466" y="17"/>
                    <a:pt x="466" y="18"/>
                    <a:pt x="466" y="18"/>
                  </a:cubicBezTo>
                  <a:cubicBezTo>
                    <a:pt x="466" y="19"/>
                    <a:pt x="466" y="19"/>
                    <a:pt x="466" y="20"/>
                  </a:cubicBezTo>
                  <a:cubicBezTo>
                    <a:pt x="466" y="20"/>
                    <a:pt x="466" y="21"/>
                    <a:pt x="466" y="21"/>
                  </a:cubicBezTo>
                  <a:cubicBezTo>
                    <a:pt x="467" y="23"/>
                    <a:pt x="468" y="24"/>
                    <a:pt x="470" y="25"/>
                  </a:cubicBezTo>
                  <a:cubicBezTo>
                    <a:pt x="470" y="26"/>
                    <a:pt x="471" y="26"/>
                    <a:pt x="473" y="26"/>
                  </a:cubicBezTo>
                  <a:cubicBezTo>
                    <a:pt x="474" y="26"/>
                    <a:pt x="475" y="25"/>
                    <a:pt x="476" y="25"/>
                  </a:cubicBezTo>
                  <a:cubicBezTo>
                    <a:pt x="478" y="24"/>
                    <a:pt x="478" y="23"/>
                    <a:pt x="479" y="23"/>
                  </a:cubicBezTo>
                  <a:cubicBezTo>
                    <a:pt x="478" y="21"/>
                    <a:pt x="478" y="21"/>
                    <a:pt x="478" y="21"/>
                  </a:cubicBezTo>
                  <a:cubicBezTo>
                    <a:pt x="476" y="23"/>
                    <a:pt x="475" y="24"/>
                    <a:pt x="473" y="24"/>
                  </a:cubicBezTo>
                  <a:cubicBezTo>
                    <a:pt x="472" y="24"/>
                    <a:pt x="471" y="23"/>
                    <a:pt x="471" y="23"/>
                  </a:cubicBezTo>
                  <a:moveTo>
                    <a:pt x="460" y="26"/>
                  </a:moveTo>
                  <a:cubicBezTo>
                    <a:pt x="462" y="25"/>
                    <a:pt x="462" y="24"/>
                    <a:pt x="463" y="24"/>
                  </a:cubicBezTo>
                  <a:cubicBezTo>
                    <a:pt x="462" y="23"/>
                    <a:pt x="462" y="23"/>
                    <a:pt x="462" y="23"/>
                  </a:cubicBezTo>
                  <a:cubicBezTo>
                    <a:pt x="462" y="23"/>
                    <a:pt x="461" y="24"/>
                    <a:pt x="461" y="24"/>
                  </a:cubicBezTo>
                  <a:cubicBezTo>
                    <a:pt x="461" y="24"/>
                    <a:pt x="460" y="24"/>
                    <a:pt x="460" y="23"/>
                  </a:cubicBezTo>
                  <a:cubicBezTo>
                    <a:pt x="460" y="23"/>
                    <a:pt x="460" y="23"/>
                    <a:pt x="460" y="23"/>
                  </a:cubicBezTo>
                  <a:cubicBezTo>
                    <a:pt x="463" y="8"/>
                    <a:pt x="463" y="8"/>
                    <a:pt x="463"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60" y="26"/>
                    <a:pt x="460" y="26"/>
                    <a:pt x="460" y="26"/>
                  </a:cubicBezTo>
                  <a:moveTo>
                    <a:pt x="463" y="3"/>
                  </a:moveTo>
                  <a:cubicBezTo>
                    <a:pt x="464" y="2"/>
                    <a:pt x="464" y="2"/>
                    <a:pt x="464" y="1"/>
                  </a:cubicBezTo>
                  <a:cubicBezTo>
                    <a:pt x="464" y="0"/>
                    <a:pt x="463" y="0"/>
                    <a:pt x="463" y="0"/>
                  </a:cubicBezTo>
                  <a:cubicBezTo>
                    <a:pt x="462" y="0"/>
                    <a:pt x="462" y="0"/>
                    <a:pt x="462" y="0"/>
                  </a:cubicBezTo>
                  <a:cubicBezTo>
                    <a:pt x="461" y="0"/>
                    <a:pt x="461" y="0"/>
                    <a:pt x="460" y="0"/>
                  </a:cubicBezTo>
                  <a:cubicBezTo>
                    <a:pt x="460" y="1"/>
                    <a:pt x="460" y="1"/>
                    <a:pt x="460" y="2"/>
                  </a:cubicBezTo>
                  <a:cubicBezTo>
                    <a:pt x="460" y="3"/>
                    <a:pt x="460" y="3"/>
                    <a:pt x="461" y="3"/>
                  </a:cubicBezTo>
                  <a:cubicBezTo>
                    <a:pt x="461" y="4"/>
                    <a:pt x="461" y="4"/>
                    <a:pt x="461" y="4"/>
                  </a:cubicBezTo>
                  <a:cubicBezTo>
                    <a:pt x="462" y="4"/>
                    <a:pt x="463" y="3"/>
                    <a:pt x="463" y="3"/>
                  </a:cubicBezTo>
                  <a:moveTo>
                    <a:pt x="450" y="26"/>
                  </a:moveTo>
                  <a:cubicBezTo>
                    <a:pt x="451" y="25"/>
                    <a:pt x="453" y="24"/>
                    <a:pt x="453" y="24"/>
                  </a:cubicBezTo>
                  <a:cubicBezTo>
                    <a:pt x="453" y="22"/>
                    <a:pt x="453" y="22"/>
                    <a:pt x="453" y="22"/>
                  </a:cubicBezTo>
                  <a:cubicBezTo>
                    <a:pt x="453" y="23"/>
                    <a:pt x="452" y="23"/>
                    <a:pt x="452" y="23"/>
                  </a:cubicBezTo>
                  <a:cubicBezTo>
                    <a:pt x="451" y="24"/>
                    <a:pt x="451" y="24"/>
                    <a:pt x="451" y="24"/>
                  </a:cubicBezTo>
                  <a:cubicBezTo>
                    <a:pt x="450" y="24"/>
                    <a:pt x="450" y="24"/>
                    <a:pt x="450" y="24"/>
                  </a:cubicBezTo>
                  <a:cubicBezTo>
                    <a:pt x="449" y="24"/>
                    <a:pt x="449" y="24"/>
                    <a:pt x="449" y="23"/>
                  </a:cubicBezTo>
                  <a:cubicBezTo>
                    <a:pt x="449" y="23"/>
                    <a:pt x="449" y="23"/>
                    <a:pt x="449" y="23"/>
                  </a:cubicBezTo>
                  <a:cubicBezTo>
                    <a:pt x="449" y="23"/>
                    <a:pt x="449" y="22"/>
                    <a:pt x="449" y="22"/>
                  </a:cubicBezTo>
                  <a:cubicBezTo>
                    <a:pt x="449" y="21"/>
                    <a:pt x="449" y="21"/>
                    <a:pt x="449" y="19"/>
                  </a:cubicBezTo>
                  <a:cubicBezTo>
                    <a:pt x="450" y="10"/>
                    <a:pt x="450" y="10"/>
                    <a:pt x="450" y="10"/>
                  </a:cubicBezTo>
                  <a:cubicBezTo>
                    <a:pt x="454" y="10"/>
                    <a:pt x="454" y="10"/>
                    <a:pt x="454" y="10"/>
                  </a:cubicBezTo>
                  <a:cubicBezTo>
                    <a:pt x="455" y="7"/>
                    <a:pt x="455" y="7"/>
                    <a:pt x="455"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6" y="21"/>
                    <a:pt x="446" y="21"/>
                    <a:pt x="446"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40"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6" y="22"/>
                    <a:pt x="436" y="23"/>
                    <a:pt x="436" y="24"/>
                  </a:cubicBezTo>
                  <a:cubicBezTo>
                    <a:pt x="436"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40"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9" y="26"/>
                  </a:moveTo>
                  <a:cubicBezTo>
                    <a:pt x="430" y="25"/>
                    <a:pt x="431" y="25"/>
                    <a:pt x="431" y="24"/>
                  </a:cubicBezTo>
                  <a:cubicBezTo>
                    <a:pt x="430" y="23"/>
                    <a:pt x="430" y="23"/>
                    <a:pt x="430" y="23"/>
                  </a:cubicBezTo>
                  <a:cubicBezTo>
                    <a:pt x="430" y="24"/>
                    <a:pt x="429" y="24"/>
                    <a:pt x="429" y="24"/>
                  </a:cubicBezTo>
                  <a:cubicBezTo>
                    <a:pt x="429" y="23"/>
                    <a:pt x="429" y="23"/>
                    <a:pt x="429" y="23"/>
                  </a:cubicBezTo>
                  <a:cubicBezTo>
                    <a:pt x="429" y="23"/>
                    <a:pt x="429" y="21"/>
                    <a:pt x="429" y="18"/>
                  </a:cubicBezTo>
                  <a:cubicBezTo>
                    <a:pt x="430" y="17"/>
                    <a:pt x="430" y="16"/>
                    <a:pt x="430" y="15"/>
                  </a:cubicBezTo>
                  <a:cubicBezTo>
                    <a:pt x="430" y="14"/>
                    <a:pt x="430" y="13"/>
                    <a:pt x="430" y="12"/>
                  </a:cubicBezTo>
                  <a:cubicBezTo>
                    <a:pt x="430" y="10"/>
                    <a:pt x="430" y="9"/>
                    <a:pt x="429" y="8"/>
                  </a:cubicBezTo>
                  <a:cubicBezTo>
                    <a:pt x="429" y="8"/>
                    <a:pt x="429" y="8"/>
                    <a:pt x="428" y="7"/>
                  </a:cubicBezTo>
                  <a:cubicBezTo>
                    <a:pt x="428" y="7"/>
                    <a:pt x="427" y="7"/>
                    <a:pt x="427" y="7"/>
                  </a:cubicBezTo>
                  <a:cubicBezTo>
                    <a:pt x="426" y="7"/>
                    <a:pt x="426" y="7"/>
                    <a:pt x="425" y="7"/>
                  </a:cubicBezTo>
                  <a:cubicBezTo>
                    <a:pt x="423" y="8"/>
                    <a:pt x="422" y="9"/>
                    <a:pt x="420" y="11"/>
                  </a:cubicBezTo>
                  <a:cubicBezTo>
                    <a:pt x="421" y="8"/>
                    <a:pt x="421" y="8"/>
                    <a:pt x="421"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2" y="12"/>
                    <a:pt x="423" y="11"/>
                  </a:cubicBezTo>
                  <a:cubicBezTo>
                    <a:pt x="423" y="10"/>
                    <a:pt x="424" y="10"/>
                    <a:pt x="424" y="10"/>
                  </a:cubicBezTo>
                  <a:cubicBezTo>
                    <a:pt x="425" y="10"/>
                    <a:pt x="425" y="10"/>
                    <a:pt x="426" y="10"/>
                  </a:cubicBezTo>
                  <a:cubicBezTo>
                    <a:pt x="426" y="10"/>
                    <a:pt x="426" y="10"/>
                    <a:pt x="427" y="10"/>
                  </a:cubicBezTo>
                  <a:cubicBezTo>
                    <a:pt x="427" y="11"/>
                    <a:pt x="427" y="11"/>
                    <a:pt x="427" y="11"/>
                  </a:cubicBezTo>
                  <a:cubicBezTo>
                    <a:pt x="427" y="11"/>
                    <a:pt x="427" y="12"/>
                    <a:pt x="427" y="12"/>
                  </a:cubicBezTo>
                  <a:cubicBezTo>
                    <a:pt x="427" y="13"/>
                    <a:pt x="427" y="14"/>
                    <a:pt x="427" y="15"/>
                  </a:cubicBezTo>
                  <a:cubicBezTo>
                    <a:pt x="427" y="16"/>
                    <a:pt x="427" y="17"/>
                    <a:pt x="426" y="18"/>
                  </a:cubicBezTo>
                  <a:cubicBezTo>
                    <a:pt x="426" y="19"/>
                    <a:pt x="426" y="20"/>
                    <a:pt x="426" y="20"/>
                  </a:cubicBezTo>
                  <a:cubicBezTo>
                    <a:pt x="426" y="22"/>
                    <a:pt x="426" y="22"/>
                    <a:pt x="426" y="22"/>
                  </a:cubicBezTo>
                  <a:cubicBezTo>
                    <a:pt x="426" y="22"/>
                    <a:pt x="426" y="23"/>
                    <a:pt x="425" y="24"/>
                  </a:cubicBezTo>
                  <a:cubicBezTo>
                    <a:pt x="425" y="25"/>
                    <a:pt x="426" y="26"/>
                    <a:pt x="427" y="26"/>
                  </a:cubicBezTo>
                  <a:cubicBezTo>
                    <a:pt x="428" y="26"/>
                    <a:pt x="428" y="26"/>
                    <a:pt x="429" y="26"/>
                  </a:cubicBezTo>
                  <a:moveTo>
                    <a:pt x="406" y="24"/>
                  </a:moveTo>
                  <a:cubicBezTo>
                    <a:pt x="406" y="25"/>
                    <a:pt x="406" y="25"/>
                    <a:pt x="406" y="25"/>
                  </a:cubicBezTo>
                  <a:cubicBezTo>
                    <a:pt x="407" y="26"/>
                    <a:pt x="407" y="26"/>
                    <a:pt x="408" y="26"/>
                  </a:cubicBezTo>
                  <a:cubicBezTo>
                    <a:pt x="409" y="26"/>
                    <a:pt x="409" y="25"/>
                    <a:pt x="410" y="25"/>
                  </a:cubicBezTo>
                  <a:cubicBezTo>
                    <a:pt x="411" y="24"/>
                    <a:pt x="411" y="24"/>
                    <a:pt x="412"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6" y="22"/>
                    <a:pt x="405" y="23"/>
                    <a:pt x="404" y="23"/>
                  </a:cubicBezTo>
                  <a:cubicBezTo>
                    <a:pt x="404" y="23"/>
                    <a:pt x="404"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1" y="7"/>
                    <a:pt x="401" y="7"/>
                    <a:pt x="401" y="7"/>
                  </a:cubicBezTo>
                  <a:cubicBezTo>
                    <a:pt x="397" y="8"/>
                    <a:pt x="397" y="8"/>
                    <a:pt x="397" y="8"/>
                  </a:cubicBezTo>
                  <a:cubicBezTo>
                    <a:pt x="397" y="9"/>
                    <a:pt x="397" y="9"/>
                    <a:pt x="397"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8"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1"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90" y="8"/>
                    <a:pt x="389" y="7"/>
                  </a:cubicBezTo>
                  <a:cubicBezTo>
                    <a:pt x="389" y="7"/>
                    <a:pt x="388" y="7"/>
                    <a:pt x="388" y="7"/>
                  </a:cubicBezTo>
                  <a:cubicBezTo>
                    <a:pt x="387" y="7"/>
                    <a:pt x="387" y="7"/>
                    <a:pt x="386" y="7"/>
                  </a:cubicBezTo>
                  <a:cubicBezTo>
                    <a:pt x="384" y="8"/>
                    <a:pt x="383" y="9"/>
                    <a:pt x="382" y="11"/>
                  </a:cubicBezTo>
                  <a:cubicBezTo>
                    <a:pt x="381" y="10"/>
                    <a:pt x="381" y="9"/>
                    <a:pt x="380" y="8"/>
                  </a:cubicBezTo>
                  <a:cubicBezTo>
                    <a:pt x="380" y="8"/>
                    <a:pt x="380" y="8"/>
                    <a:pt x="379" y="7"/>
                  </a:cubicBezTo>
                  <a:cubicBezTo>
                    <a:pt x="379" y="7"/>
                    <a:pt x="379" y="7"/>
                    <a:pt x="378" y="7"/>
                  </a:cubicBezTo>
                  <a:cubicBezTo>
                    <a:pt x="377" y="7"/>
                    <a:pt x="377" y="7"/>
                    <a:pt x="376" y="7"/>
                  </a:cubicBezTo>
                  <a:cubicBezTo>
                    <a:pt x="375" y="8"/>
                    <a:pt x="373" y="9"/>
                    <a:pt x="372" y="11"/>
                  </a:cubicBezTo>
                  <a:cubicBezTo>
                    <a:pt x="372" y="8"/>
                    <a:pt x="372" y="8"/>
                    <a:pt x="372" y="8"/>
                  </a:cubicBezTo>
                  <a:cubicBezTo>
                    <a:pt x="371" y="7"/>
                    <a:pt x="371" y="7"/>
                    <a:pt x="371" y="7"/>
                  </a:cubicBezTo>
                  <a:cubicBezTo>
                    <a:pt x="367" y="8"/>
                    <a:pt x="367" y="8"/>
                    <a:pt x="367" y="8"/>
                  </a:cubicBezTo>
                  <a:cubicBezTo>
                    <a:pt x="367" y="9"/>
                    <a:pt x="367" y="9"/>
                    <a:pt x="367" y="9"/>
                  </a:cubicBezTo>
                  <a:cubicBezTo>
                    <a:pt x="369" y="10"/>
                    <a:pt x="369" y="10"/>
                    <a:pt x="369" y="10"/>
                  </a:cubicBezTo>
                  <a:cubicBezTo>
                    <a:pt x="367" y="26"/>
                    <a:pt x="367" y="26"/>
                    <a:pt x="367" y="26"/>
                  </a:cubicBezTo>
                  <a:cubicBezTo>
                    <a:pt x="370" y="26"/>
                    <a:pt x="370" y="26"/>
                    <a:pt x="370"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7" y="10"/>
                  </a:cubicBezTo>
                  <a:cubicBezTo>
                    <a:pt x="387" y="10"/>
                    <a:pt x="387" y="10"/>
                    <a:pt x="388" y="10"/>
                  </a:cubicBezTo>
                  <a:cubicBezTo>
                    <a:pt x="388" y="11"/>
                    <a:pt x="388" y="11"/>
                    <a:pt x="388" y="11"/>
                  </a:cubicBezTo>
                  <a:cubicBezTo>
                    <a:pt x="388" y="11"/>
                    <a:pt x="388" y="12"/>
                    <a:pt x="388" y="13"/>
                  </a:cubicBezTo>
                  <a:cubicBezTo>
                    <a:pt x="388" y="13"/>
                    <a:pt x="388" y="15"/>
                    <a:pt x="388" y="17"/>
                  </a:cubicBezTo>
                  <a:cubicBezTo>
                    <a:pt x="387" y="20"/>
                    <a:pt x="387" y="20"/>
                    <a:pt x="387" y="20"/>
                  </a:cubicBezTo>
                  <a:cubicBezTo>
                    <a:pt x="387" y="22"/>
                    <a:pt x="387" y="23"/>
                    <a:pt x="387" y="24"/>
                  </a:cubicBezTo>
                  <a:cubicBezTo>
                    <a:pt x="387" y="25"/>
                    <a:pt x="387" y="26"/>
                    <a:pt x="389" y="26"/>
                  </a:cubicBezTo>
                  <a:cubicBezTo>
                    <a:pt x="389" y="26"/>
                    <a:pt x="390" y="25"/>
                    <a:pt x="391" y="25"/>
                  </a:cubicBezTo>
                  <a:moveTo>
                    <a:pt x="362" y="25"/>
                  </a:moveTo>
                  <a:cubicBezTo>
                    <a:pt x="362" y="24"/>
                    <a:pt x="363" y="24"/>
                    <a:pt x="363" y="24"/>
                  </a:cubicBezTo>
                  <a:cubicBezTo>
                    <a:pt x="362" y="23"/>
                    <a:pt x="362" y="23"/>
                    <a:pt x="362" y="23"/>
                  </a:cubicBezTo>
                  <a:cubicBezTo>
                    <a:pt x="362" y="23"/>
                    <a:pt x="361" y="24"/>
                    <a:pt x="361" y="24"/>
                  </a:cubicBezTo>
                  <a:cubicBezTo>
                    <a:pt x="360" y="23"/>
                    <a:pt x="360" y="23"/>
                    <a:pt x="360" y="23"/>
                  </a:cubicBezTo>
                  <a:cubicBezTo>
                    <a:pt x="360" y="23"/>
                    <a:pt x="360" y="23"/>
                    <a:pt x="360" y="22"/>
                  </a:cubicBezTo>
                  <a:cubicBezTo>
                    <a:pt x="360" y="21"/>
                    <a:pt x="361" y="19"/>
                    <a:pt x="361" y="15"/>
                  </a:cubicBezTo>
                  <a:cubicBezTo>
                    <a:pt x="362" y="14"/>
                    <a:pt x="362" y="13"/>
                    <a:pt x="362" y="12"/>
                  </a:cubicBezTo>
                  <a:cubicBezTo>
                    <a:pt x="362" y="10"/>
                    <a:pt x="361" y="9"/>
                    <a:pt x="361" y="8"/>
                  </a:cubicBezTo>
                  <a:cubicBezTo>
                    <a:pt x="360" y="8"/>
                    <a:pt x="360" y="8"/>
                    <a:pt x="360" y="7"/>
                  </a:cubicBezTo>
                  <a:cubicBezTo>
                    <a:pt x="359" y="7"/>
                    <a:pt x="359" y="7"/>
                    <a:pt x="358" y="7"/>
                  </a:cubicBezTo>
                  <a:cubicBezTo>
                    <a:pt x="358" y="7"/>
                    <a:pt x="357" y="7"/>
                    <a:pt x="356" y="7"/>
                  </a:cubicBezTo>
                  <a:cubicBezTo>
                    <a:pt x="355" y="8"/>
                    <a:pt x="353" y="9"/>
                    <a:pt x="352" y="11"/>
                  </a:cubicBezTo>
                  <a:cubicBezTo>
                    <a:pt x="352" y="10"/>
                    <a:pt x="351" y="9"/>
                    <a:pt x="351" y="8"/>
                  </a:cubicBezTo>
                  <a:cubicBezTo>
                    <a:pt x="351" y="8"/>
                    <a:pt x="350" y="8"/>
                    <a:pt x="350" y="7"/>
                  </a:cubicBezTo>
                  <a:cubicBezTo>
                    <a:pt x="349" y="7"/>
                    <a:pt x="349" y="7"/>
                    <a:pt x="348" y="7"/>
                  </a:cubicBezTo>
                  <a:cubicBezTo>
                    <a:pt x="348" y="7"/>
                    <a:pt x="347" y="7"/>
                    <a:pt x="347" y="7"/>
                  </a:cubicBezTo>
                  <a:cubicBezTo>
                    <a:pt x="345" y="8"/>
                    <a:pt x="343" y="9"/>
                    <a:pt x="342" y="11"/>
                  </a:cubicBezTo>
                  <a:cubicBezTo>
                    <a:pt x="342" y="8"/>
                    <a:pt x="342" y="8"/>
                    <a:pt x="342" y="8"/>
                  </a:cubicBezTo>
                  <a:cubicBezTo>
                    <a:pt x="342" y="7"/>
                    <a:pt x="342" y="7"/>
                    <a:pt x="342"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2" y="14"/>
                    <a:pt x="342" y="14"/>
                    <a:pt x="342"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9" y="11"/>
                    <a:pt x="349" y="11"/>
                    <a:pt x="349" y="11"/>
                  </a:cubicBezTo>
                  <a:cubicBezTo>
                    <a:pt x="349" y="11"/>
                    <a:pt x="349" y="12"/>
                    <a:pt x="349" y="13"/>
                  </a:cubicBezTo>
                  <a:cubicBezTo>
                    <a:pt x="349" y="14"/>
                    <a:pt x="349"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2" y="16"/>
                    <a:pt x="352" y="15"/>
                    <a:pt x="352" y="14"/>
                  </a:cubicBezTo>
                  <a:cubicBezTo>
                    <a:pt x="353" y="12"/>
                    <a:pt x="353" y="12"/>
                    <a:pt x="354" y="11"/>
                  </a:cubicBezTo>
                  <a:cubicBezTo>
                    <a:pt x="355" y="10"/>
                    <a:pt x="355" y="10"/>
                    <a:pt x="356" y="10"/>
                  </a:cubicBezTo>
                  <a:cubicBezTo>
                    <a:pt x="356" y="10"/>
                    <a:pt x="357" y="10"/>
                    <a:pt x="357" y="10"/>
                  </a:cubicBezTo>
                  <a:cubicBezTo>
                    <a:pt x="358" y="10"/>
                    <a:pt x="358" y="10"/>
                    <a:pt x="358" y="10"/>
                  </a:cubicBezTo>
                  <a:cubicBezTo>
                    <a:pt x="358" y="11"/>
                    <a:pt x="358" y="11"/>
                    <a:pt x="358" y="11"/>
                  </a:cubicBezTo>
                  <a:cubicBezTo>
                    <a:pt x="359" y="11"/>
                    <a:pt x="359" y="12"/>
                    <a:pt x="359" y="13"/>
                  </a:cubicBezTo>
                  <a:cubicBezTo>
                    <a:pt x="359" y="13"/>
                    <a:pt x="358" y="15"/>
                    <a:pt x="358" y="17"/>
                  </a:cubicBezTo>
                  <a:cubicBezTo>
                    <a:pt x="358" y="20"/>
                    <a:pt x="358" y="20"/>
                    <a:pt x="358"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3" y="12"/>
                  </a:cubicBezTo>
                  <a:cubicBezTo>
                    <a:pt x="323" y="12"/>
                    <a:pt x="323" y="11"/>
                    <a:pt x="324" y="11"/>
                  </a:cubicBezTo>
                  <a:cubicBezTo>
                    <a:pt x="324" y="10"/>
                    <a:pt x="324" y="10"/>
                    <a:pt x="325" y="10"/>
                  </a:cubicBezTo>
                  <a:cubicBezTo>
                    <a:pt x="325" y="9"/>
                    <a:pt x="326" y="9"/>
                    <a:pt x="327" y="9"/>
                  </a:cubicBezTo>
                  <a:cubicBezTo>
                    <a:pt x="327" y="9"/>
                    <a:pt x="328" y="9"/>
                    <a:pt x="328" y="9"/>
                  </a:cubicBezTo>
                  <a:cubicBezTo>
                    <a:pt x="329" y="10"/>
                    <a:pt x="330" y="12"/>
                    <a:pt x="330" y="15"/>
                  </a:cubicBezTo>
                  <a:cubicBezTo>
                    <a:pt x="330" y="17"/>
                    <a:pt x="330" y="19"/>
                    <a:pt x="329" y="21"/>
                  </a:cubicBezTo>
                  <a:cubicBezTo>
                    <a:pt x="329" y="21"/>
                    <a:pt x="328" y="22"/>
                    <a:pt x="328" y="22"/>
                  </a:cubicBezTo>
                  <a:cubicBezTo>
                    <a:pt x="328" y="23"/>
                    <a:pt x="327" y="23"/>
                    <a:pt x="327" y="23"/>
                  </a:cubicBezTo>
                  <a:cubicBezTo>
                    <a:pt x="326" y="24"/>
                    <a:pt x="326" y="24"/>
                    <a:pt x="325" y="24"/>
                  </a:cubicBezTo>
                  <a:cubicBezTo>
                    <a:pt x="324" y="24"/>
                    <a:pt x="324" y="24"/>
                    <a:pt x="323" y="24"/>
                  </a:cubicBezTo>
                  <a:cubicBezTo>
                    <a:pt x="322" y="23"/>
                    <a:pt x="321" y="21"/>
                    <a:pt x="321" y="18"/>
                  </a:cubicBezTo>
                  <a:moveTo>
                    <a:pt x="324" y="26"/>
                  </a:moveTo>
                  <a:cubicBezTo>
                    <a:pt x="325" y="26"/>
                    <a:pt x="326" y="26"/>
                    <a:pt x="327" y="25"/>
                  </a:cubicBezTo>
                  <a:cubicBezTo>
                    <a:pt x="329" y="25"/>
                    <a:pt x="330" y="24"/>
                    <a:pt x="331" y="22"/>
                  </a:cubicBezTo>
                  <a:cubicBezTo>
                    <a:pt x="333" y="20"/>
                    <a:pt x="333" y="18"/>
                    <a:pt x="333" y="15"/>
                  </a:cubicBezTo>
                  <a:cubicBezTo>
                    <a:pt x="333" y="12"/>
                    <a:pt x="333" y="10"/>
                    <a:pt x="332" y="9"/>
                  </a:cubicBezTo>
                  <a:cubicBezTo>
                    <a:pt x="331" y="8"/>
                    <a:pt x="331" y="8"/>
                    <a:pt x="330" y="8"/>
                  </a:cubicBezTo>
                  <a:cubicBezTo>
                    <a:pt x="329" y="7"/>
                    <a:pt x="328" y="7"/>
                    <a:pt x="327" y="7"/>
                  </a:cubicBezTo>
                  <a:cubicBezTo>
                    <a:pt x="326" y="7"/>
                    <a:pt x="325" y="7"/>
                    <a:pt x="325" y="8"/>
                  </a:cubicBezTo>
                  <a:cubicBezTo>
                    <a:pt x="323" y="8"/>
                    <a:pt x="322" y="9"/>
                    <a:pt x="321" y="11"/>
                  </a:cubicBezTo>
                  <a:cubicBezTo>
                    <a:pt x="319" y="13"/>
                    <a:pt x="318" y="16"/>
                    <a:pt x="318" y="18"/>
                  </a:cubicBezTo>
                  <a:cubicBezTo>
                    <a:pt x="318" y="22"/>
                    <a:pt x="319" y="24"/>
                    <a:pt x="322" y="25"/>
                  </a:cubicBezTo>
                  <a:cubicBezTo>
                    <a:pt x="323" y="26"/>
                    <a:pt x="323" y="26"/>
                    <a:pt x="324" y="26"/>
                  </a:cubicBezTo>
                  <a:moveTo>
                    <a:pt x="313" y="25"/>
                  </a:moveTo>
                  <a:cubicBezTo>
                    <a:pt x="314"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8" y="24"/>
                  </a:cubicBezTo>
                  <a:cubicBezTo>
                    <a:pt x="306" y="24"/>
                    <a:pt x="305" y="23"/>
                    <a:pt x="304" y="21"/>
                  </a:cubicBezTo>
                  <a:cubicBezTo>
                    <a:pt x="303" y="20"/>
                    <a:pt x="302" y="18"/>
                    <a:pt x="302" y="15"/>
                  </a:cubicBezTo>
                  <a:cubicBezTo>
                    <a:pt x="302" y="12"/>
                    <a:pt x="303" y="10"/>
                    <a:pt x="304" y="7"/>
                  </a:cubicBezTo>
                  <a:cubicBezTo>
                    <a:pt x="304" y="7"/>
                    <a:pt x="305" y="6"/>
                    <a:pt x="306" y="5"/>
                  </a:cubicBezTo>
                  <a:cubicBezTo>
                    <a:pt x="306" y="5"/>
                    <a:pt x="307" y="4"/>
                    <a:pt x="308" y="4"/>
                  </a:cubicBezTo>
                  <a:cubicBezTo>
                    <a:pt x="308" y="3"/>
                    <a:pt x="309" y="3"/>
                    <a:pt x="310" y="3"/>
                  </a:cubicBezTo>
                  <a:cubicBezTo>
                    <a:pt x="311" y="3"/>
                    <a:pt x="311" y="3"/>
                    <a:pt x="312" y="3"/>
                  </a:cubicBezTo>
                  <a:cubicBezTo>
                    <a:pt x="313" y="3"/>
                    <a:pt x="313" y="3"/>
                    <a:pt x="314" y="4"/>
                  </a:cubicBezTo>
                  <a:cubicBezTo>
                    <a:pt x="314" y="8"/>
                    <a:pt x="314" y="8"/>
                    <a:pt x="314" y="8"/>
                  </a:cubicBezTo>
                  <a:cubicBezTo>
                    <a:pt x="316" y="8"/>
                    <a:pt x="316" y="8"/>
                    <a:pt x="316" y="8"/>
                  </a:cubicBezTo>
                  <a:cubicBezTo>
                    <a:pt x="317" y="2"/>
                    <a:pt x="317" y="2"/>
                    <a:pt x="317" y="2"/>
                  </a:cubicBezTo>
                  <a:cubicBezTo>
                    <a:pt x="316" y="2"/>
                    <a:pt x="316" y="2"/>
                    <a:pt x="316" y="2"/>
                  </a:cubicBezTo>
                  <a:cubicBezTo>
                    <a:pt x="315" y="1"/>
                    <a:pt x="313" y="1"/>
                    <a:pt x="311" y="1"/>
                  </a:cubicBezTo>
                  <a:cubicBezTo>
                    <a:pt x="309" y="1"/>
                    <a:pt x="307" y="2"/>
                    <a:pt x="305" y="3"/>
                  </a:cubicBezTo>
                  <a:cubicBezTo>
                    <a:pt x="304" y="4"/>
                    <a:pt x="303" y="4"/>
                    <a:pt x="302" y="5"/>
                  </a:cubicBezTo>
                  <a:cubicBezTo>
                    <a:pt x="302" y="6"/>
                    <a:pt x="301" y="7"/>
                    <a:pt x="301" y="8"/>
                  </a:cubicBezTo>
                  <a:cubicBezTo>
                    <a:pt x="300" y="9"/>
                    <a:pt x="300" y="10"/>
                    <a:pt x="299" y="11"/>
                  </a:cubicBezTo>
                  <a:cubicBezTo>
                    <a:pt x="299" y="13"/>
                    <a:pt x="299" y="14"/>
                    <a:pt x="299" y="16"/>
                  </a:cubicBezTo>
                  <a:cubicBezTo>
                    <a:pt x="299" y="17"/>
                    <a:pt x="299" y="19"/>
                    <a:pt x="300" y="20"/>
                  </a:cubicBezTo>
                  <a:cubicBezTo>
                    <a:pt x="300" y="21"/>
                    <a:pt x="301" y="22"/>
                    <a:pt x="301" y="23"/>
                  </a:cubicBezTo>
                  <a:cubicBezTo>
                    <a:pt x="301" y="23"/>
                    <a:pt x="302" y="24"/>
                    <a:pt x="302" y="24"/>
                  </a:cubicBezTo>
                  <a:cubicBezTo>
                    <a:pt x="303" y="25"/>
                    <a:pt x="304" y="25"/>
                    <a:pt x="305" y="25"/>
                  </a:cubicBezTo>
                  <a:cubicBezTo>
                    <a:pt x="305" y="26"/>
                    <a:pt x="306" y="26"/>
                    <a:pt x="307" y="26"/>
                  </a:cubicBezTo>
                  <a:cubicBezTo>
                    <a:pt x="308" y="26"/>
                    <a:pt x="309" y="26"/>
                    <a:pt x="310" y="26"/>
                  </a:cubicBezTo>
                  <a:cubicBezTo>
                    <a:pt x="310" y="25"/>
                    <a:pt x="311" y="25"/>
                    <a:pt x="312" y="25"/>
                  </a:cubicBezTo>
                  <a:cubicBezTo>
                    <a:pt x="312" y="25"/>
                    <a:pt x="313" y="25"/>
                    <a:pt x="313" y="25"/>
                  </a:cubicBezTo>
                  <a:moveTo>
                    <a:pt x="279" y="13"/>
                  </a:moveTo>
                  <a:cubicBezTo>
                    <a:pt x="279" y="13"/>
                    <a:pt x="279" y="12"/>
                    <a:pt x="280" y="12"/>
                  </a:cubicBezTo>
                  <a:cubicBezTo>
                    <a:pt x="280" y="11"/>
                    <a:pt x="280" y="11"/>
                    <a:pt x="281"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3" y="15"/>
                  </a:cubicBezTo>
                  <a:cubicBezTo>
                    <a:pt x="281" y="16"/>
                    <a:pt x="280" y="16"/>
                    <a:pt x="278" y="17"/>
                  </a:cubicBezTo>
                  <a:cubicBezTo>
                    <a:pt x="278" y="16"/>
                    <a:pt x="279" y="14"/>
                    <a:pt x="279" y="13"/>
                  </a:cubicBezTo>
                  <a:moveTo>
                    <a:pt x="279" y="23"/>
                  </a:moveTo>
                  <a:cubicBezTo>
                    <a:pt x="279" y="22"/>
                    <a:pt x="279" y="22"/>
                    <a:pt x="279"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1" y="18"/>
                    <a:pt x="282" y="17"/>
                  </a:cubicBezTo>
                  <a:cubicBezTo>
                    <a:pt x="283" y="17"/>
                    <a:pt x="284" y="17"/>
                    <a:pt x="284" y="16"/>
                  </a:cubicBezTo>
                  <a:cubicBezTo>
                    <a:pt x="285" y="16"/>
                    <a:pt x="286" y="16"/>
                    <a:pt x="286" y="15"/>
                  </a:cubicBezTo>
                  <a:cubicBezTo>
                    <a:pt x="287" y="15"/>
                    <a:pt x="288" y="14"/>
                    <a:pt x="288" y="13"/>
                  </a:cubicBezTo>
                  <a:cubicBezTo>
                    <a:pt x="288" y="13"/>
                    <a:pt x="289" y="12"/>
                    <a:pt x="289" y="11"/>
                  </a:cubicBezTo>
                  <a:cubicBezTo>
                    <a:pt x="289" y="11"/>
                    <a:pt x="288" y="10"/>
                    <a:pt x="288" y="10"/>
                  </a:cubicBezTo>
                  <a:cubicBezTo>
                    <a:pt x="288" y="8"/>
                    <a:pt x="286" y="7"/>
                    <a:pt x="284" y="7"/>
                  </a:cubicBezTo>
                  <a:cubicBezTo>
                    <a:pt x="282" y="7"/>
                    <a:pt x="281" y="8"/>
                    <a:pt x="279" y="9"/>
                  </a:cubicBezTo>
                  <a:cubicBezTo>
                    <a:pt x="279" y="9"/>
                    <a:pt x="278" y="10"/>
                    <a:pt x="278" y="11"/>
                  </a:cubicBezTo>
                  <a:cubicBezTo>
                    <a:pt x="277" y="11"/>
                    <a:pt x="276" y="12"/>
                    <a:pt x="276" y="13"/>
                  </a:cubicBezTo>
                  <a:cubicBezTo>
                    <a:pt x="276" y="14"/>
                    <a:pt x="275" y="15"/>
                    <a:pt x="275" y="16"/>
                  </a:cubicBezTo>
                  <a:cubicBezTo>
                    <a:pt x="275" y="17"/>
                    <a:pt x="275" y="18"/>
                    <a:pt x="275" y="18"/>
                  </a:cubicBezTo>
                  <a:cubicBezTo>
                    <a:pt x="275" y="19"/>
                    <a:pt x="275" y="19"/>
                    <a:pt x="275" y="20"/>
                  </a:cubicBezTo>
                  <a:cubicBezTo>
                    <a:pt x="275" y="20"/>
                    <a:pt x="275" y="21"/>
                    <a:pt x="275" y="21"/>
                  </a:cubicBezTo>
                  <a:cubicBezTo>
                    <a:pt x="276" y="23"/>
                    <a:pt x="277" y="24"/>
                    <a:pt x="278" y="25"/>
                  </a:cubicBezTo>
                  <a:cubicBezTo>
                    <a:pt x="279" y="26"/>
                    <a:pt x="280" y="26"/>
                    <a:pt x="281" y="26"/>
                  </a:cubicBezTo>
                  <a:cubicBezTo>
                    <a:pt x="282" y="26"/>
                    <a:pt x="284" y="25"/>
                    <a:pt x="285" y="25"/>
                  </a:cubicBezTo>
                  <a:cubicBezTo>
                    <a:pt x="286" y="24"/>
                    <a:pt x="287" y="23"/>
                    <a:pt x="288" y="23"/>
                  </a:cubicBezTo>
                  <a:cubicBezTo>
                    <a:pt x="287" y="21"/>
                    <a:pt x="287" y="21"/>
                    <a:pt x="287" y="21"/>
                  </a:cubicBezTo>
                  <a:cubicBezTo>
                    <a:pt x="285" y="23"/>
                    <a:pt x="283" y="24"/>
                    <a:pt x="281" y="24"/>
                  </a:cubicBezTo>
                  <a:cubicBezTo>
                    <a:pt x="281" y="24"/>
                    <a:pt x="280" y="23"/>
                    <a:pt x="279" y="23"/>
                  </a:cubicBezTo>
                  <a:moveTo>
                    <a:pt x="262" y="13"/>
                  </a:moveTo>
                  <a:cubicBezTo>
                    <a:pt x="263" y="13"/>
                    <a:pt x="263" y="12"/>
                    <a:pt x="263" y="12"/>
                  </a:cubicBezTo>
                  <a:cubicBezTo>
                    <a:pt x="263" y="11"/>
                    <a:pt x="264" y="11"/>
                    <a:pt x="264" y="10"/>
                  </a:cubicBezTo>
                  <a:cubicBezTo>
                    <a:pt x="264" y="10"/>
                    <a:pt x="265" y="10"/>
                    <a:pt x="265" y="9"/>
                  </a:cubicBezTo>
                  <a:cubicBezTo>
                    <a:pt x="266" y="9"/>
                    <a:pt x="266" y="9"/>
                    <a:pt x="267" y="9"/>
                  </a:cubicBezTo>
                  <a:cubicBezTo>
                    <a:pt x="267" y="9"/>
                    <a:pt x="268" y="9"/>
                    <a:pt x="268" y="10"/>
                  </a:cubicBezTo>
                  <a:cubicBezTo>
                    <a:pt x="269" y="10"/>
                    <a:pt x="269" y="10"/>
                    <a:pt x="269" y="11"/>
                  </a:cubicBezTo>
                  <a:cubicBezTo>
                    <a:pt x="269" y="12"/>
                    <a:pt x="269" y="12"/>
                    <a:pt x="268" y="13"/>
                  </a:cubicBezTo>
                  <a:cubicBezTo>
                    <a:pt x="268" y="14"/>
                    <a:pt x="267" y="15"/>
                    <a:pt x="266" y="15"/>
                  </a:cubicBezTo>
                  <a:cubicBezTo>
                    <a:pt x="265" y="16"/>
                    <a:pt x="263" y="16"/>
                    <a:pt x="262" y="17"/>
                  </a:cubicBezTo>
                  <a:cubicBezTo>
                    <a:pt x="262" y="16"/>
                    <a:pt x="262" y="14"/>
                    <a:pt x="262" y="13"/>
                  </a:cubicBezTo>
                  <a:moveTo>
                    <a:pt x="263" y="23"/>
                  </a:moveTo>
                  <a:cubicBezTo>
                    <a:pt x="262" y="22"/>
                    <a:pt x="262" y="22"/>
                    <a:pt x="262" y="22"/>
                  </a:cubicBezTo>
                  <a:cubicBezTo>
                    <a:pt x="262" y="21"/>
                    <a:pt x="262" y="21"/>
                    <a:pt x="262" y="21"/>
                  </a:cubicBezTo>
                  <a:cubicBezTo>
                    <a:pt x="262" y="20"/>
                    <a:pt x="261" y="20"/>
                    <a:pt x="261" y="20"/>
                  </a:cubicBezTo>
                  <a:cubicBezTo>
                    <a:pt x="261" y="19"/>
                    <a:pt x="261" y="19"/>
                    <a:pt x="261" y="19"/>
                  </a:cubicBezTo>
                  <a:cubicBezTo>
                    <a:pt x="261" y="18"/>
                    <a:pt x="261" y="18"/>
                    <a:pt x="261" y="18"/>
                  </a:cubicBezTo>
                  <a:cubicBezTo>
                    <a:pt x="263" y="18"/>
                    <a:pt x="264" y="18"/>
                    <a:pt x="266" y="17"/>
                  </a:cubicBezTo>
                  <a:cubicBezTo>
                    <a:pt x="266" y="17"/>
                    <a:pt x="267" y="17"/>
                    <a:pt x="268" y="16"/>
                  </a:cubicBezTo>
                  <a:cubicBezTo>
                    <a:pt x="269" y="16"/>
                    <a:pt x="269" y="16"/>
                    <a:pt x="270" y="15"/>
                  </a:cubicBezTo>
                  <a:cubicBezTo>
                    <a:pt x="271" y="15"/>
                    <a:pt x="271" y="14"/>
                    <a:pt x="271" y="13"/>
                  </a:cubicBezTo>
                  <a:cubicBezTo>
                    <a:pt x="272" y="13"/>
                    <a:pt x="272" y="12"/>
                    <a:pt x="272" y="11"/>
                  </a:cubicBezTo>
                  <a:cubicBezTo>
                    <a:pt x="272" y="11"/>
                    <a:pt x="272" y="10"/>
                    <a:pt x="272" y="10"/>
                  </a:cubicBezTo>
                  <a:cubicBezTo>
                    <a:pt x="271" y="8"/>
                    <a:pt x="270" y="7"/>
                    <a:pt x="267" y="7"/>
                  </a:cubicBezTo>
                  <a:cubicBezTo>
                    <a:pt x="266" y="7"/>
                    <a:pt x="264" y="8"/>
                    <a:pt x="263" y="9"/>
                  </a:cubicBezTo>
                  <a:cubicBezTo>
                    <a:pt x="262" y="9"/>
                    <a:pt x="262" y="10"/>
                    <a:pt x="261" y="11"/>
                  </a:cubicBezTo>
                  <a:cubicBezTo>
                    <a:pt x="260" y="11"/>
                    <a:pt x="260" y="12"/>
                    <a:pt x="260" y="13"/>
                  </a:cubicBezTo>
                  <a:cubicBezTo>
                    <a:pt x="259" y="14"/>
                    <a:pt x="259" y="15"/>
                    <a:pt x="259" y="16"/>
                  </a:cubicBezTo>
                  <a:cubicBezTo>
                    <a:pt x="258" y="17"/>
                    <a:pt x="258" y="18"/>
                    <a:pt x="258" y="18"/>
                  </a:cubicBezTo>
                  <a:cubicBezTo>
                    <a:pt x="258" y="19"/>
                    <a:pt x="258" y="19"/>
                    <a:pt x="258" y="20"/>
                  </a:cubicBezTo>
                  <a:cubicBezTo>
                    <a:pt x="258" y="20"/>
                    <a:pt x="258" y="21"/>
                    <a:pt x="259" y="21"/>
                  </a:cubicBezTo>
                  <a:cubicBezTo>
                    <a:pt x="259" y="23"/>
                    <a:pt x="260" y="24"/>
                    <a:pt x="262" y="25"/>
                  </a:cubicBezTo>
                  <a:cubicBezTo>
                    <a:pt x="262" y="26"/>
                    <a:pt x="263" y="26"/>
                    <a:pt x="265" y="26"/>
                  </a:cubicBezTo>
                  <a:cubicBezTo>
                    <a:pt x="266" y="26"/>
                    <a:pt x="267" y="25"/>
                    <a:pt x="269" y="25"/>
                  </a:cubicBezTo>
                  <a:cubicBezTo>
                    <a:pt x="270" y="24"/>
                    <a:pt x="270" y="23"/>
                    <a:pt x="271" y="23"/>
                  </a:cubicBezTo>
                  <a:cubicBezTo>
                    <a:pt x="270" y="21"/>
                    <a:pt x="270" y="21"/>
                    <a:pt x="270" y="21"/>
                  </a:cubicBezTo>
                  <a:cubicBezTo>
                    <a:pt x="269" y="23"/>
                    <a:pt x="267" y="24"/>
                    <a:pt x="265" y="24"/>
                  </a:cubicBezTo>
                  <a:cubicBezTo>
                    <a:pt x="264" y="24"/>
                    <a:pt x="263" y="23"/>
                    <a:pt x="263" y="23"/>
                  </a:cubicBezTo>
                  <a:moveTo>
                    <a:pt x="246" y="26"/>
                  </a:moveTo>
                  <a:cubicBezTo>
                    <a:pt x="249" y="26"/>
                    <a:pt x="249" y="26"/>
                    <a:pt x="249" y="26"/>
                  </a:cubicBezTo>
                  <a:cubicBezTo>
                    <a:pt x="250" y="14"/>
                    <a:pt x="250" y="14"/>
                    <a:pt x="250" y="14"/>
                  </a:cubicBezTo>
                  <a:cubicBezTo>
                    <a:pt x="251" y="13"/>
                    <a:pt x="252" y="12"/>
                    <a:pt x="253" y="11"/>
                  </a:cubicBezTo>
                  <a:cubicBezTo>
                    <a:pt x="253" y="11"/>
                    <a:pt x="253" y="11"/>
                    <a:pt x="254" y="11"/>
                  </a:cubicBezTo>
                  <a:cubicBezTo>
                    <a:pt x="254" y="11"/>
                    <a:pt x="255" y="10"/>
                    <a:pt x="255" y="10"/>
                  </a:cubicBezTo>
                  <a:cubicBezTo>
                    <a:pt x="256" y="10"/>
                    <a:pt x="256" y="11"/>
                    <a:pt x="257" y="11"/>
                  </a:cubicBezTo>
                  <a:cubicBezTo>
                    <a:pt x="257" y="7"/>
                    <a:pt x="257" y="7"/>
                    <a:pt x="257" y="7"/>
                  </a:cubicBezTo>
                  <a:cubicBezTo>
                    <a:pt x="257" y="7"/>
                    <a:pt x="257" y="7"/>
                    <a:pt x="256" y="7"/>
                  </a:cubicBezTo>
                  <a:cubicBezTo>
                    <a:pt x="255" y="7"/>
                    <a:pt x="255" y="7"/>
                    <a:pt x="254" y="8"/>
                  </a:cubicBezTo>
                  <a:cubicBezTo>
                    <a:pt x="253" y="8"/>
                    <a:pt x="251" y="10"/>
                    <a:pt x="251"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6" y="26"/>
                    <a:pt x="236" y="26"/>
                    <a:pt x="236" y="26"/>
                  </a:cubicBezTo>
                  <a:cubicBezTo>
                    <a:pt x="236" y="24"/>
                    <a:pt x="236" y="24"/>
                    <a:pt x="236"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3" y="12"/>
                    <a:pt x="223" y="12"/>
                    <a:pt x="223" y="12"/>
                  </a:cubicBezTo>
                  <a:cubicBezTo>
                    <a:pt x="209" y="12"/>
                    <a:pt x="209" y="12"/>
                    <a:pt x="209" y="12"/>
                  </a:cubicBezTo>
                  <a:lnTo>
                    <a:pt x="209" y="15"/>
                  </a:lnTo>
                  <a:close/>
                  <a:moveTo>
                    <a:pt x="199" y="21"/>
                  </a:moveTo>
                  <a:cubicBezTo>
                    <a:pt x="198" y="22"/>
                    <a:pt x="198" y="22"/>
                    <a:pt x="198" y="22"/>
                  </a:cubicBezTo>
                  <a:cubicBezTo>
                    <a:pt x="197" y="23"/>
                    <a:pt x="196" y="24"/>
                    <a:pt x="194" y="24"/>
                  </a:cubicBezTo>
                  <a:cubicBezTo>
                    <a:pt x="194" y="24"/>
                    <a:pt x="193" y="23"/>
                    <a:pt x="192" y="22"/>
                  </a:cubicBezTo>
                  <a:cubicBezTo>
                    <a:pt x="192" y="22"/>
                    <a:pt x="192" y="20"/>
                    <a:pt x="192" y="19"/>
                  </a:cubicBezTo>
                  <a:cubicBezTo>
                    <a:pt x="192" y="17"/>
                    <a:pt x="192" y="16"/>
                    <a:pt x="192" y="15"/>
                  </a:cubicBezTo>
                  <a:cubicBezTo>
                    <a:pt x="193" y="14"/>
                    <a:pt x="193" y="13"/>
                    <a:pt x="193" y="13"/>
                  </a:cubicBezTo>
                  <a:cubicBezTo>
                    <a:pt x="194" y="12"/>
                    <a:pt x="194" y="11"/>
                    <a:pt x="195" y="11"/>
                  </a:cubicBezTo>
                  <a:cubicBezTo>
                    <a:pt x="195" y="10"/>
                    <a:pt x="196" y="10"/>
                    <a:pt x="196" y="10"/>
                  </a:cubicBezTo>
                  <a:cubicBezTo>
                    <a:pt x="197" y="9"/>
                    <a:pt x="198" y="9"/>
                    <a:pt x="198" y="9"/>
                  </a:cubicBezTo>
                  <a:cubicBezTo>
                    <a:pt x="199" y="9"/>
                    <a:pt x="200" y="9"/>
                    <a:pt x="201" y="10"/>
                  </a:cubicBezTo>
                  <a:lnTo>
                    <a:pt x="199" y="21"/>
                  </a:lnTo>
                  <a:close/>
                  <a:moveTo>
                    <a:pt x="190" y="14"/>
                  </a:moveTo>
                  <a:cubicBezTo>
                    <a:pt x="189" y="16"/>
                    <a:pt x="189" y="17"/>
                    <a:pt x="189" y="19"/>
                  </a:cubicBezTo>
                  <a:cubicBezTo>
                    <a:pt x="189" y="21"/>
                    <a:pt x="189" y="23"/>
                    <a:pt x="190" y="24"/>
                  </a:cubicBezTo>
                  <a:cubicBezTo>
                    <a:pt x="190" y="25"/>
                    <a:pt x="191" y="25"/>
                    <a:pt x="191" y="25"/>
                  </a:cubicBezTo>
                  <a:cubicBezTo>
                    <a:pt x="192" y="26"/>
                    <a:pt x="193" y="26"/>
                    <a:pt x="194" y="26"/>
                  </a:cubicBezTo>
                  <a:cubicBezTo>
                    <a:pt x="194" y="26"/>
                    <a:pt x="195" y="26"/>
                    <a:pt x="195" y="26"/>
                  </a:cubicBezTo>
                  <a:cubicBezTo>
                    <a:pt x="197" y="25"/>
                    <a:pt x="198" y="24"/>
                    <a:pt x="199" y="23"/>
                  </a:cubicBezTo>
                  <a:cubicBezTo>
                    <a:pt x="198" y="28"/>
                    <a:pt x="198" y="28"/>
                    <a:pt x="198" y="28"/>
                  </a:cubicBezTo>
                  <a:cubicBezTo>
                    <a:pt x="198" y="29"/>
                    <a:pt x="197" y="30"/>
                    <a:pt x="197" y="30"/>
                  </a:cubicBezTo>
                  <a:cubicBezTo>
                    <a:pt x="196" y="31"/>
                    <a:pt x="195" y="31"/>
                    <a:pt x="194" y="31"/>
                  </a:cubicBezTo>
                  <a:cubicBezTo>
                    <a:pt x="193" y="31"/>
                    <a:pt x="191" y="31"/>
                    <a:pt x="190" y="30"/>
                  </a:cubicBezTo>
                  <a:cubicBezTo>
                    <a:pt x="189" y="33"/>
                    <a:pt x="189" y="33"/>
                    <a:pt x="189" y="33"/>
                  </a:cubicBezTo>
                  <a:cubicBezTo>
                    <a:pt x="190" y="33"/>
                    <a:pt x="191" y="34"/>
                    <a:pt x="193" y="34"/>
                  </a:cubicBezTo>
                  <a:cubicBezTo>
                    <a:pt x="194" y="34"/>
                    <a:pt x="196" y="33"/>
                    <a:pt x="198" y="32"/>
                  </a:cubicBezTo>
                  <a:cubicBezTo>
                    <a:pt x="200"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1" y="26"/>
                    <a:pt x="181" y="26"/>
                    <a:pt x="182" y="26"/>
                  </a:cubicBezTo>
                  <a:cubicBezTo>
                    <a:pt x="183" y="26"/>
                    <a:pt x="184" y="25"/>
                    <a:pt x="185" y="25"/>
                  </a:cubicBezTo>
                  <a:cubicBezTo>
                    <a:pt x="185" y="24"/>
                    <a:pt x="186" y="24"/>
                    <a:pt x="186" y="24"/>
                  </a:cubicBezTo>
                  <a:cubicBezTo>
                    <a:pt x="185" y="23"/>
                    <a:pt x="185" y="23"/>
                    <a:pt x="185" y="23"/>
                  </a:cubicBezTo>
                  <a:cubicBezTo>
                    <a:pt x="184" y="23"/>
                    <a:pt x="184" y="24"/>
                    <a:pt x="184"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8" y="23"/>
                    <a:pt x="177" y="24"/>
                  </a:cubicBezTo>
                  <a:cubicBezTo>
                    <a:pt x="177" y="24"/>
                    <a:pt x="176" y="24"/>
                    <a:pt x="176" y="24"/>
                  </a:cubicBezTo>
                  <a:cubicBezTo>
                    <a:pt x="175" y="24"/>
                    <a:pt x="175" y="23"/>
                    <a:pt x="175" y="23"/>
                  </a:cubicBezTo>
                  <a:cubicBezTo>
                    <a:pt x="174" y="22"/>
                    <a:pt x="174" y="22"/>
                    <a:pt x="174" y="22"/>
                  </a:cubicBezTo>
                  <a:cubicBezTo>
                    <a:pt x="174" y="22"/>
                    <a:pt x="174" y="22"/>
                    <a:pt x="174" y="21"/>
                  </a:cubicBezTo>
                  <a:cubicBezTo>
                    <a:pt x="174" y="20"/>
                    <a:pt x="174" y="20"/>
                    <a:pt x="174" y="19"/>
                  </a:cubicBezTo>
                  <a:cubicBezTo>
                    <a:pt x="176" y="8"/>
                    <a:pt x="176" y="8"/>
                    <a:pt x="176" y="8"/>
                  </a:cubicBezTo>
                  <a:cubicBezTo>
                    <a:pt x="175" y="7"/>
                    <a:pt x="175" y="7"/>
                    <a:pt x="175" y="7"/>
                  </a:cubicBezTo>
                  <a:cubicBezTo>
                    <a:pt x="171" y="8"/>
                    <a:pt x="171" y="8"/>
                    <a:pt x="171" y="8"/>
                  </a:cubicBezTo>
                  <a:cubicBezTo>
                    <a:pt x="171" y="9"/>
                    <a:pt x="171" y="9"/>
                    <a:pt x="171"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2" y="25"/>
                    <a:pt x="173" y="26"/>
                    <a:pt x="175" y="26"/>
                  </a:cubicBezTo>
                  <a:cubicBezTo>
                    <a:pt x="177" y="26"/>
                    <a:pt x="179" y="25"/>
                    <a:pt x="180" y="24"/>
                  </a:cubicBezTo>
                  <a:cubicBezTo>
                    <a:pt x="180" y="24"/>
                    <a:pt x="180" y="24"/>
                    <a:pt x="180" y="24"/>
                  </a:cubicBezTo>
                  <a:moveTo>
                    <a:pt x="157" y="26"/>
                  </a:moveTo>
                  <a:cubicBezTo>
                    <a:pt x="160" y="26"/>
                    <a:pt x="160" y="26"/>
                    <a:pt x="160" y="26"/>
                  </a:cubicBezTo>
                  <a:cubicBezTo>
                    <a:pt x="162" y="14"/>
                    <a:pt x="162" y="14"/>
                    <a:pt x="162" y="14"/>
                  </a:cubicBezTo>
                  <a:cubicBezTo>
                    <a:pt x="162" y="13"/>
                    <a:pt x="163" y="12"/>
                    <a:pt x="164" y="11"/>
                  </a:cubicBezTo>
                  <a:cubicBezTo>
                    <a:pt x="164" y="11"/>
                    <a:pt x="165" y="11"/>
                    <a:pt x="165" y="11"/>
                  </a:cubicBezTo>
                  <a:cubicBezTo>
                    <a:pt x="166" y="11"/>
                    <a:pt x="166" y="10"/>
                    <a:pt x="167" y="10"/>
                  </a:cubicBezTo>
                  <a:cubicBezTo>
                    <a:pt x="167" y="10"/>
                    <a:pt x="168" y="11"/>
                    <a:pt x="168" y="11"/>
                  </a:cubicBezTo>
                  <a:cubicBezTo>
                    <a:pt x="169" y="7"/>
                    <a:pt x="169" y="7"/>
                    <a:pt x="169" y="7"/>
                  </a:cubicBezTo>
                  <a:cubicBezTo>
                    <a:pt x="169" y="7"/>
                    <a:pt x="168" y="7"/>
                    <a:pt x="167" y="7"/>
                  </a:cubicBezTo>
                  <a:cubicBezTo>
                    <a:pt x="167" y="7"/>
                    <a:pt x="166" y="7"/>
                    <a:pt x="166" y="8"/>
                  </a:cubicBezTo>
                  <a:cubicBezTo>
                    <a:pt x="164" y="8"/>
                    <a:pt x="163" y="10"/>
                    <a:pt x="162" y="11"/>
                  </a:cubicBezTo>
                  <a:cubicBezTo>
                    <a:pt x="162" y="8"/>
                    <a:pt x="162" y="8"/>
                    <a:pt x="162" y="8"/>
                  </a:cubicBezTo>
                  <a:cubicBezTo>
                    <a:pt x="162" y="7"/>
                    <a:pt x="162" y="7"/>
                    <a:pt x="162" y="7"/>
                  </a:cubicBezTo>
                  <a:cubicBezTo>
                    <a:pt x="158" y="8"/>
                    <a:pt x="158" y="8"/>
                    <a:pt x="158" y="8"/>
                  </a:cubicBezTo>
                  <a:cubicBezTo>
                    <a:pt x="158" y="9"/>
                    <a:pt x="158" y="9"/>
                    <a:pt x="158"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3" y="24"/>
                  </a:cubicBezTo>
                  <a:cubicBezTo>
                    <a:pt x="142" y="24"/>
                    <a:pt x="142" y="24"/>
                    <a:pt x="141" y="24"/>
                  </a:cubicBezTo>
                  <a:cubicBezTo>
                    <a:pt x="140" y="24"/>
                    <a:pt x="139" y="24"/>
                    <a:pt x="139" y="23"/>
                  </a:cubicBezTo>
                  <a:lnTo>
                    <a:pt x="141" y="3"/>
                  </a:lnTo>
                  <a:close/>
                  <a:moveTo>
                    <a:pt x="133" y="26"/>
                  </a:moveTo>
                  <a:cubicBezTo>
                    <a:pt x="137" y="26"/>
                    <a:pt x="137" y="26"/>
                    <a:pt x="137" y="26"/>
                  </a:cubicBezTo>
                  <a:cubicBezTo>
                    <a:pt x="138" y="26"/>
                    <a:pt x="138" y="26"/>
                    <a:pt x="138"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4"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8" y="22"/>
                    <a:pt x="118" y="22"/>
                    <a:pt x="118" y="22"/>
                  </a:cubicBezTo>
                  <a:cubicBezTo>
                    <a:pt x="116" y="23"/>
                    <a:pt x="115" y="24"/>
                    <a:pt x="114" y="24"/>
                  </a:cubicBezTo>
                  <a:cubicBezTo>
                    <a:pt x="113" y="24"/>
                    <a:pt x="112" y="23"/>
                    <a:pt x="112" y="22"/>
                  </a:cubicBezTo>
                  <a:cubicBezTo>
                    <a:pt x="112" y="22"/>
                    <a:pt x="111" y="20"/>
                    <a:pt x="111" y="19"/>
                  </a:cubicBezTo>
                  <a:cubicBezTo>
                    <a:pt x="111" y="17"/>
                    <a:pt x="112" y="16"/>
                    <a:pt x="112" y="15"/>
                  </a:cubicBezTo>
                  <a:cubicBezTo>
                    <a:pt x="112" y="14"/>
                    <a:pt x="112" y="13"/>
                    <a:pt x="113" y="13"/>
                  </a:cubicBezTo>
                  <a:cubicBezTo>
                    <a:pt x="113" y="12"/>
                    <a:pt x="114" y="11"/>
                    <a:pt x="114" y="11"/>
                  </a:cubicBezTo>
                  <a:cubicBezTo>
                    <a:pt x="115"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2" y="26"/>
                    <a:pt x="112" y="26"/>
                    <a:pt x="113" y="26"/>
                  </a:cubicBezTo>
                  <a:cubicBezTo>
                    <a:pt x="114" y="26"/>
                    <a:pt x="114" y="26"/>
                    <a:pt x="115" y="26"/>
                  </a:cubicBezTo>
                  <a:cubicBezTo>
                    <a:pt x="116" y="25"/>
                    <a:pt x="117" y="24"/>
                    <a:pt x="118" y="23"/>
                  </a:cubicBezTo>
                  <a:cubicBezTo>
                    <a:pt x="117" y="28"/>
                    <a:pt x="117" y="28"/>
                    <a:pt x="117" y="28"/>
                  </a:cubicBezTo>
                  <a:cubicBezTo>
                    <a:pt x="117" y="29"/>
                    <a:pt x="117" y="30"/>
                    <a:pt x="116" y="30"/>
                  </a:cubicBezTo>
                  <a:cubicBezTo>
                    <a:pt x="116" y="31"/>
                    <a:pt x="115" y="31"/>
                    <a:pt x="114" y="31"/>
                  </a:cubicBezTo>
                  <a:cubicBezTo>
                    <a:pt x="112" y="31"/>
                    <a:pt x="111" y="31"/>
                    <a:pt x="109" y="30"/>
                  </a:cubicBezTo>
                  <a:cubicBezTo>
                    <a:pt x="109" y="33"/>
                    <a:pt x="109" y="33"/>
                    <a:pt x="109" y="33"/>
                  </a:cubicBezTo>
                  <a:cubicBezTo>
                    <a:pt x="110" y="33"/>
                    <a:pt x="111" y="34"/>
                    <a:pt x="112" y="34"/>
                  </a:cubicBezTo>
                  <a:cubicBezTo>
                    <a:pt x="114" y="34"/>
                    <a:pt x="116" y="33"/>
                    <a:pt x="117" y="32"/>
                  </a:cubicBezTo>
                  <a:cubicBezTo>
                    <a:pt x="119" y="31"/>
                    <a:pt x="120" y="29"/>
                    <a:pt x="121" y="27"/>
                  </a:cubicBezTo>
                  <a:cubicBezTo>
                    <a:pt x="124" y="7"/>
                    <a:pt x="124" y="7"/>
                    <a:pt x="124" y="7"/>
                  </a:cubicBezTo>
                  <a:cubicBezTo>
                    <a:pt x="122" y="8"/>
                    <a:pt x="122" y="8"/>
                    <a:pt x="122" y="8"/>
                  </a:cubicBezTo>
                  <a:cubicBezTo>
                    <a:pt x="121" y="7"/>
                    <a:pt x="119" y="7"/>
                    <a:pt x="118" y="7"/>
                  </a:cubicBezTo>
                  <a:cubicBezTo>
                    <a:pt x="117" y="7"/>
                    <a:pt x="116" y="7"/>
                    <a:pt x="115" y="8"/>
                  </a:cubicBezTo>
                  <a:cubicBezTo>
                    <a:pt x="113" y="9"/>
                    <a:pt x="111" y="11"/>
                    <a:pt x="109" y="14"/>
                  </a:cubicBezTo>
                  <a:moveTo>
                    <a:pt x="102" y="26"/>
                  </a:moveTo>
                  <a:cubicBezTo>
                    <a:pt x="104" y="25"/>
                    <a:pt x="104" y="25"/>
                    <a:pt x="105" y="24"/>
                  </a:cubicBezTo>
                  <a:cubicBezTo>
                    <a:pt x="104" y="23"/>
                    <a:pt x="104" y="23"/>
                    <a:pt x="104" y="23"/>
                  </a:cubicBezTo>
                  <a:cubicBezTo>
                    <a:pt x="104" y="24"/>
                    <a:pt x="103" y="24"/>
                    <a:pt x="103" y="24"/>
                  </a:cubicBezTo>
                  <a:cubicBezTo>
                    <a:pt x="103" y="23"/>
                    <a:pt x="103" y="23"/>
                    <a:pt x="103" y="23"/>
                  </a:cubicBezTo>
                  <a:cubicBezTo>
                    <a:pt x="102" y="23"/>
                    <a:pt x="103" y="21"/>
                    <a:pt x="103" y="18"/>
                  </a:cubicBezTo>
                  <a:cubicBezTo>
                    <a:pt x="103" y="17"/>
                    <a:pt x="104" y="16"/>
                    <a:pt x="104" y="15"/>
                  </a:cubicBezTo>
                  <a:cubicBezTo>
                    <a:pt x="104" y="14"/>
                    <a:pt x="104" y="13"/>
                    <a:pt x="104" y="12"/>
                  </a:cubicBezTo>
                  <a:cubicBezTo>
                    <a:pt x="104" y="10"/>
                    <a:pt x="104" y="9"/>
                    <a:pt x="103" y="8"/>
                  </a:cubicBezTo>
                  <a:cubicBezTo>
                    <a:pt x="103" y="8"/>
                    <a:pt x="102" y="8"/>
                    <a:pt x="102" y="7"/>
                  </a:cubicBezTo>
                  <a:cubicBezTo>
                    <a:pt x="102" y="7"/>
                    <a:pt x="101" y="7"/>
                    <a:pt x="101" y="7"/>
                  </a:cubicBezTo>
                  <a:cubicBezTo>
                    <a:pt x="100" y="7"/>
                    <a:pt x="99" y="7"/>
                    <a:pt x="99" y="7"/>
                  </a:cubicBezTo>
                  <a:cubicBezTo>
                    <a:pt x="97" y="8"/>
                    <a:pt x="96" y="9"/>
                    <a:pt x="94" y="11"/>
                  </a:cubicBezTo>
                  <a:cubicBezTo>
                    <a:pt x="94" y="8"/>
                    <a:pt x="94" y="8"/>
                    <a:pt x="94" y="8"/>
                  </a:cubicBezTo>
                  <a:cubicBezTo>
                    <a:pt x="94" y="7"/>
                    <a:pt x="94" y="7"/>
                    <a:pt x="94" y="7"/>
                  </a:cubicBezTo>
                  <a:cubicBezTo>
                    <a:pt x="90" y="8"/>
                    <a:pt x="90" y="8"/>
                    <a:pt x="90" y="8"/>
                  </a:cubicBezTo>
                  <a:cubicBezTo>
                    <a:pt x="90" y="9"/>
                    <a:pt x="90" y="9"/>
                    <a:pt x="90" y="9"/>
                  </a:cubicBezTo>
                  <a:cubicBezTo>
                    <a:pt x="91" y="10"/>
                    <a:pt x="91" y="10"/>
                    <a:pt x="91" y="10"/>
                  </a:cubicBezTo>
                  <a:cubicBezTo>
                    <a:pt x="89" y="26"/>
                    <a:pt x="89" y="26"/>
                    <a:pt x="89" y="26"/>
                  </a:cubicBezTo>
                  <a:cubicBezTo>
                    <a:pt x="92" y="26"/>
                    <a:pt x="92" y="26"/>
                    <a:pt x="92" y="26"/>
                  </a:cubicBezTo>
                  <a:cubicBezTo>
                    <a:pt x="94" y="14"/>
                    <a:pt x="94" y="14"/>
                    <a:pt x="94" y="14"/>
                  </a:cubicBezTo>
                  <a:cubicBezTo>
                    <a:pt x="95"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1" y="15"/>
                  </a:cubicBezTo>
                  <a:cubicBezTo>
                    <a:pt x="101" y="16"/>
                    <a:pt x="100" y="17"/>
                    <a:pt x="100" y="18"/>
                  </a:cubicBezTo>
                  <a:cubicBezTo>
                    <a:pt x="100" y="19"/>
                    <a:pt x="100" y="20"/>
                    <a:pt x="100" y="20"/>
                  </a:cubicBezTo>
                  <a:cubicBezTo>
                    <a:pt x="100" y="22"/>
                    <a:pt x="100" y="22"/>
                    <a:pt x="100" y="22"/>
                  </a:cubicBezTo>
                  <a:cubicBezTo>
                    <a:pt x="99" y="22"/>
                    <a:pt x="99" y="23"/>
                    <a:pt x="99" y="24"/>
                  </a:cubicBezTo>
                  <a:cubicBezTo>
                    <a:pt x="99" y="25"/>
                    <a:pt x="100" y="26"/>
                    <a:pt x="101" y="26"/>
                  </a:cubicBezTo>
                  <a:cubicBezTo>
                    <a:pt x="102" y="26"/>
                    <a:pt x="102" y="26"/>
                    <a:pt x="102" y="26"/>
                  </a:cubicBezTo>
                  <a:moveTo>
                    <a:pt x="83" y="26"/>
                  </a:moveTo>
                  <a:cubicBezTo>
                    <a:pt x="84" y="25"/>
                    <a:pt x="85" y="24"/>
                    <a:pt x="85" y="24"/>
                  </a:cubicBezTo>
                  <a:cubicBezTo>
                    <a:pt x="85" y="23"/>
                    <a:pt x="85" y="23"/>
                    <a:pt x="85" y="23"/>
                  </a:cubicBezTo>
                  <a:cubicBezTo>
                    <a:pt x="84" y="23"/>
                    <a:pt x="83" y="24"/>
                    <a:pt x="83" y="24"/>
                  </a:cubicBezTo>
                  <a:cubicBezTo>
                    <a:pt x="83" y="24"/>
                    <a:pt x="83" y="24"/>
                    <a:pt x="83" y="23"/>
                  </a:cubicBezTo>
                  <a:cubicBezTo>
                    <a:pt x="83" y="23"/>
                    <a:pt x="83" y="23"/>
                    <a:pt x="83"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80" y="22"/>
                    <a:pt x="79" y="23"/>
                    <a:pt x="79" y="24"/>
                  </a:cubicBezTo>
                  <a:cubicBezTo>
                    <a:pt x="79" y="25"/>
                    <a:pt x="80" y="26"/>
                    <a:pt x="81" y="26"/>
                  </a:cubicBezTo>
                  <a:cubicBezTo>
                    <a:pt x="82" y="26"/>
                    <a:pt x="82" y="26"/>
                    <a:pt x="83" y="26"/>
                  </a:cubicBezTo>
                  <a:moveTo>
                    <a:pt x="85" y="3"/>
                  </a:moveTo>
                  <a:cubicBezTo>
                    <a:pt x="86" y="2"/>
                    <a:pt x="86" y="2"/>
                    <a:pt x="86" y="1"/>
                  </a:cubicBezTo>
                  <a:cubicBezTo>
                    <a:pt x="86" y="0"/>
                    <a:pt x="86" y="0"/>
                    <a:pt x="85" y="0"/>
                  </a:cubicBezTo>
                  <a:cubicBezTo>
                    <a:pt x="85" y="0"/>
                    <a:pt x="84" y="0"/>
                    <a:pt x="84" y="0"/>
                  </a:cubicBezTo>
                  <a:cubicBezTo>
                    <a:pt x="84" y="0"/>
                    <a:pt x="83" y="0"/>
                    <a:pt x="83" y="0"/>
                  </a:cubicBezTo>
                  <a:cubicBezTo>
                    <a:pt x="82" y="1"/>
                    <a:pt x="82" y="1"/>
                    <a:pt x="82" y="2"/>
                  </a:cubicBezTo>
                  <a:cubicBezTo>
                    <a:pt x="82" y="3"/>
                    <a:pt x="82" y="3"/>
                    <a:pt x="83" y="3"/>
                  </a:cubicBezTo>
                  <a:cubicBezTo>
                    <a:pt x="84" y="4"/>
                    <a:pt x="84" y="4"/>
                    <a:pt x="84" y="4"/>
                  </a:cubicBezTo>
                  <a:cubicBezTo>
                    <a:pt x="84" y="4"/>
                    <a:pt x="85" y="3"/>
                    <a:pt x="85" y="3"/>
                  </a:cubicBezTo>
                  <a:moveTo>
                    <a:pt x="70" y="21"/>
                  </a:moveTo>
                  <a:cubicBezTo>
                    <a:pt x="69" y="22"/>
                    <a:pt x="69" y="22"/>
                    <a:pt x="69" y="22"/>
                  </a:cubicBezTo>
                  <a:cubicBezTo>
                    <a:pt x="68" y="23"/>
                    <a:pt x="67" y="24"/>
                    <a:pt x="65" y="24"/>
                  </a:cubicBezTo>
                  <a:cubicBezTo>
                    <a:pt x="65" y="24"/>
                    <a:pt x="64" y="23"/>
                    <a:pt x="63" y="22"/>
                  </a:cubicBezTo>
                  <a:cubicBezTo>
                    <a:pt x="63" y="22"/>
                    <a:pt x="63" y="20"/>
                    <a:pt x="63" y="19"/>
                  </a:cubicBezTo>
                  <a:cubicBezTo>
                    <a:pt x="63" y="17"/>
                    <a:pt x="63" y="16"/>
                    <a:pt x="63" y="15"/>
                  </a:cubicBezTo>
                  <a:cubicBezTo>
                    <a:pt x="64" y="14"/>
                    <a:pt x="64" y="13"/>
                    <a:pt x="64" y="13"/>
                  </a:cubicBezTo>
                  <a:cubicBezTo>
                    <a:pt x="65" y="12"/>
                    <a:pt x="65" y="11"/>
                    <a:pt x="66" y="11"/>
                  </a:cubicBezTo>
                  <a:cubicBezTo>
                    <a:pt x="66" y="10"/>
                    <a:pt x="67" y="10"/>
                    <a:pt x="67" y="10"/>
                  </a:cubicBezTo>
                  <a:cubicBezTo>
                    <a:pt x="68" y="9"/>
                    <a:pt x="69" y="9"/>
                    <a:pt x="69" y="9"/>
                  </a:cubicBezTo>
                  <a:cubicBezTo>
                    <a:pt x="70" y="9"/>
                    <a:pt x="71" y="9"/>
                    <a:pt x="72" y="10"/>
                  </a:cubicBezTo>
                  <a:lnTo>
                    <a:pt x="70" y="21"/>
                  </a:lnTo>
                  <a:close/>
                  <a:moveTo>
                    <a:pt x="73" y="26"/>
                  </a:moveTo>
                  <a:cubicBezTo>
                    <a:pt x="74" y="25"/>
                    <a:pt x="75" y="25"/>
                    <a:pt x="75" y="24"/>
                  </a:cubicBezTo>
                  <a:cubicBezTo>
                    <a:pt x="75" y="23"/>
                    <a:pt x="75" y="23"/>
                    <a:pt x="75" y="23"/>
                  </a:cubicBezTo>
                  <a:cubicBezTo>
                    <a:pt x="74" y="24"/>
                    <a:pt x="74"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9" y="7"/>
                    <a:pt x="68" y="7"/>
                    <a:pt x="67" y="8"/>
                  </a:cubicBezTo>
                  <a:cubicBezTo>
                    <a:pt x="64" y="9"/>
                    <a:pt x="62" y="11"/>
                    <a:pt x="61" y="14"/>
                  </a:cubicBezTo>
                  <a:cubicBezTo>
                    <a:pt x="60" y="16"/>
                    <a:pt x="60" y="17"/>
                    <a:pt x="60" y="19"/>
                  </a:cubicBezTo>
                  <a:cubicBezTo>
                    <a:pt x="60" y="21"/>
                    <a:pt x="60" y="23"/>
                    <a:pt x="61" y="24"/>
                  </a:cubicBezTo>
                  <a:cubicBezTo>
                    <a:pt x="61" y="25"/>
                    <a:pt x="62" y="25"/>
                    <a:pt x="62" y="25"/>
                  </a:cubicBezTo>
                  <a:cubicBezTo>
                    <a:pt x="63" y="26"/>
                    <a:pt x="64" y="26"/>
                    <a:pt x="65" y="26"/>
                  </a:cubicBezTo>
                  <a:cubicBezTo>
                    <a:pt x="65" y="26"/>
                    <a:pt x="66" y="26"/>
                    <a:pt x="66" y="26"/>
                  </a:cubicBezTo>
                  <a:cubicBezTo>
                    <a:pt x="68" y="25"/>
                    <a:pt x="69" y="24"/>
                    <a:pt x="70" y="23"/>
                  </a:cubicBezTo>
                  <a:cubicBezTo>
                    <a:pt x="70" y="24"/>
                    <a:pt x="70" y="24"/>
                    <a:pt x="70" y="24"/>
                  </a:cubicBezTo>
                  <a:cubicBezTo>
                    <a:pt x="70" y="24"/>
                    <a:pt x="70" y="24"/>
                    <a:pt x="70" y="24"/>
                  </a:cubicBezTo>
                  <a:cubicBezTo>
                    <a:pt x="70" y="25"/>
                    <a:pt x="70" y="26"/>
                    <a:pt x="72"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2" y="26"/>
                    <a:pt x="52" y="26"/>
                    <a:pt x="53" y="26"/>
                  </a:cubicBezTo>
                  <a:cubicBezTo>
                    <a:pt x="54" y="26"/>
                    <a:pt x="55" y="25"/>
                    <a:pt x="56" y="25"/>
                  </a:cubicBezTo>
                  <a:cubicBezTo>
                    <a:pt x="56" y="24"/>
                    <a:pt x="56" y="24"/>
                    <a:pt x="57" y="24"/>
                  </a:cubicBezTo>
                  <a:cubicBezTo>
                    <a:pt x="56" y="23"/>
                    <a:pt x="56" y="23"/>
                    <a:pt x="56" y="23"/>
                  </a:cubicBezTo>
                  <a:cubicBezTo>
                    <a:pt x="55" y="23"/>
                    <a:pt x="55" y="24"/>
                    <a:pt x="54" y="24"/>
                  </a:cubicBezTo>
                  <a:cubicBezTo>
                    <a:pt x="54" y="24"/>
                    <a:pt x="54" y="23"/>
                    <a:pt x="54" y="23"/>
                  </a:cubicBezTo>
                  <a:moveTo>
                    <a:pt x="44" y="26"/>
                  </a:moveTo>
                  <a:cubicBezTo>
                    <a:pt x="46" y="25"/>
                    <a:pt x="46" y="24"/>
                    <a:pt x="47" y="24"/>
                  </a:cubicBezTo>
                  <a:cubicBezTo>
                    <a:pt x="46" y="23"/>
                    <a:pt x="46" y="23"/>
                    <a:pt x="46" y="23"/>
                  </a:cubicBezTo>
                  <a:cubicBezTo>
                    <a:pt x="46" y="23"/>
                    <a:pt x="45" y="24"/>
                    <a:pt x="45" y="24"/>
                  </a:cubicBezTo>
                  <a:cubicBezTo>
                    <a:pt x="45" y="24"/>
                    <a:pt x="44" y="24"/>
                    <a:pt x="44" y="23"/>
                  </a:cubicBezTo>
                  <a:cubicBezTo>
                    <a:pt x="44" y="23"/>
                    <a:pt x="44" y="23"/>
                    <a:pt x="44" y="23"/>
                  </a:cubicBezTo>
                  <a:cubicBezTo>
                    <a:pt x="47" y="8"/>
                    <a:pt x="47" y="8"/>
                    <a:pt x="47"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4" y="26"/>
                    <a:pt x="44" y="26"/>
                    <a:pt x="44" y="26"/>
                  </a:cubicBezTo>
                  <a:moveTo>
                    <a:pt x="47" y="3"/>
                  </a:moveTo>
                  <a:cubicBezTo>
                    <a:pt x="48" y="2"/>
                    <a:pt x="48" y="2"/>
                    <a:pt x="48" y="1"/>
                  </a:cubicBezTo>
                  <a:cubicBezTo>
                    <a:pt x="48" y="0"/>
                    <a:pt x="47" y="0"/>
                    <a:pt x="47" y="0"/>
                  </a:cubicBezTo>
                  <a:cubicBezTo>
                    <a:pt x="46" y="0"/>
                    <a:pt x="46" y="0"/>
                    <a:pt x="46" y="0"/>
                  </a:cubicBezTo>
                  <a:cubicBezTo>
                    <a:pt x="45" y="0"/>
                    <a:pt x="45" y="0"/>
                    <a:pt x="44" y="0"/>
                  </a:cubicBezTo>
                  <a:cubicBezTo>
                    <a:pt x="44" y="1"/>
                    <a:pt x="44" y="1"/>
                    <a:pt x="44" y="2"/>
                  </a:cubicBezTo>
                  <a:cubicBezTo>
                    <a:pt x="44" y="3"/>
                    <a:pt x="44" y="3"/>
                    <a:pt x="45" y="3"/>
                  </a:cubicBezTo>
                  <a:cubicBezTo>
                    <a:pt x="45" y="4"/>
                    <a:pt x="45" y="4"/>
                    <a:pt x="45" y="4"/>
                  </a:cubicBezTo>
                  <a:cubicBezTo>
                    <a:pt x="46" y="4"/>
                    <a:pt x="47" y="3"/>
                    <a:pt x="47" y="3"/>
                  </a:cubicBezTo>
                  <a:moveTo>
                    <a:pt x="31" y="24"/>
                  </a:moveTo>
                  <a:cubicBezTo>
                    <a:pt x="32" y="25"/>
                    <a:pt x="32" y="25"/>
                    <a:pt x="32" y="25"/>
                  </a:cubicBezTo>
                  <a:cubicBezTo>
                    <a:pt x="32" y="26"/>
                    <a:pt x="33" y="26"/>
                    <a:pt x="33" y="26"/>
                  </a:cubicBezTo>
                  <a:cubicBezTo>
                    <a:pt x="34" y="26"/>
                    <a:pt x="35" y="25"/>
                    <a:pt x="36" y="25"/>
                  </a:cubicBezTo>
                  <a:cubicBezTo>
                    <a:pt x="37" y="24"/>
                    <a:pt x="37" y="24"/>
                    <a:pt x="37" y="24"/>
                  </a:cubicBezTo>
                  <a:cubicBezTo>
                    <a:pt x="37" y="23"/>
                    <a:pt x="37" y="23"/>
                    <a:pt x="37" y="23"/>
                  </a:cubicBezTo>
                  <a:cubicBezTo>
                    <a:pt x="36" y="23"/>
                    <a:pt x="35" y="24"/>
                    <a:pt x="35" y="24"/>
                  </a:cubicBezTo>
                  <a:cubicBezTo>
                    <a:pt x="35" y="24"/>
                    <a:pt x="35" y="24"/>
                    <a:pt x="35" y="23"/>
                  </a:cubicBezTo>
                  <a:cubicBezTo>
                    <a:pt x="35" y="23"/>
                    <a:pt x="35" y="23"/>
                    <a:pt x="35" y="23"/>
                  </a:cubicBezTo>
                  <a:cubicBezTo>
                    <a:pt x="37" y="7"/>
                    <a:pt x="37" y="7"/>
                    <a:pt x="37" y="7"/>
                  </a:cubicBezTo>
                  <a:cubicBezTo>
                    <a:pt x="34" y="7"/>
                    <a:pt x="34" y="7"/>
                    <a:pt x="34" y="7"/>
                  </a:cubicBezTo>
                  <a:cubicBezTo>
                    <a:pt x="32" y="22"/>
                    <a:pt x="32" y="22"/>
                    <a:pt x="32" y="22"/>
                  </a:cubicBezTo>
                  <a:cubicBezTo>
                    <a:pt x="31" y="22"/>
                    <a:pt x="30" y="23"/>
                    <a:pt x="30" y="23"/>
                  </a:cubicBezTo>
                  <a:cubicBezTo>
                    <a:pt x="29" y="23"/>
                    <a:pt x="29" y="23"/>
                    <a:pt x="29"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4" y="10"/>
                    <a:pt x="24" y="10"/>
                    <a:pt x="24" y="10"/>
                  </a:cubicBezTo>
                  <a:cubicBezTo>
                    <a:pt x="22" y="19"/>
                    <a:pt x="22" y="19"/>
                    <a:pt x="22" y="19"/>
                  </a:cubicBezTo>
                  <a:cubicBezTo>
                    <a:pt x="22" y="19"/>
                    <a:pt x="22" y="20"/>
                    <a:pt x="22" y="20"/>
                  </a:cubicBezTo>
                  <a:cubicBezTo>
                    <a:pt x="22" y="21"/>
                    <a:pt x="22" y="21"/>
                    <a:pt x="22" y="22"/>
                  </a:cubicBezTo>
                  <a:cubicBezTo>
                    <a:pt x="22" y="22"/>
                    <a:pt x="22" y="23"/>
                    <a:pt x="23" y="24"/>
                  </a:cubicBezTo>
                  <a:cubicBezTo>
                    <a:pt x="23" y="25"/>
                    <a:pt x="24" y="26"/>
                    <a:pt x="26" y="26"/>
                  </a:cubicBezTo>
                  <a:cubicBezTo>
                    <a:pt x="28" y="26"/>
                    <a:pt x="30" y="25"/>
                    <a:pt x="31" y="24"/>
                  </a:cubicBezTo>
                  <a:cubicBezTo>
                    <a:pt x="31" y="24"/>
                    <a:pt x="31" y="24"/>
                    <a:pt x="31" y="24"/>
                  </a:cubicBezTo>
                  <a:moveTo>
                    <a:pt x="5" y="23"/>
                  </a:moveTo>
                  <a:cubicBezTo>
                    <a:pt x="7" y="14"/>
                    <a:pt x="7" y="14"/>
                    <a:pt x="7" y="14"/>
                  </a:cubicBezTo>
                  <a:cubicBezTo>
                    <a:pt x="8" y="14"/>
                    <a:pt x="9" y="14"/>
                    <a:pt x="10" y="14"/>
                  </a:cubicBezTo>
                  <a:cubicBezTo>
                    <a:pt x="12" y="14"/>
                    <a:pt x="13" y="14"/>
                    <a:pt x="14" y="15"/>
                  </a:cubicBezTo>
                  <a:cubicBezTo>
                    <a:pt x="14" y="16"/>
                    <a:pt x="15" y="17"/>
                    <a:pt x="15" y="18"/>
                  </a:cubicBezTo>
                  <a:cubicBezTo>
                    <a:pt x="15" y="22"/>
                    <a:pt x="13"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1" y="3"/>
                    <a:pt x="11" y="3"/>
                  </a:cubicBezTo>
                  <a:cubicBezTo>
                    <a:pt x="11" y="3"/>
                    <a:pt x="12" y="3"/>
                    <a:pt x="13" y="3"/>
                  </a:cubicBezTo>
                  <a:cubicBezTo>
                    <a:pt x="14" y="4"/>
                    <a:pt x="15" y="5"/>
                    <a:pt x="15" y="7"/>
                  </a:cubicBezTo>
                  <a:cubicBezTo>
                    <a:pt x="15" y="9"/>
                    <a:pt x="15" y="10"/>
                    <a:pt x="14" y="11"/>
                  </a:cubicBezTo>
                  <a:cubicBezTo>
                    <a:pt x="13" y="12"/>
                    <a:pt x="11" y="12"/>
                    <a:pt x="10" y="12"/>
                  </a:cubicBezTo>
                  <a:cubicBezTo>
                    <a:pt x="8" y="12"/>
                    <a:pt x="8" y="12"/>
                    <a:pt x="8" y="12"/>
                  </a:cubicBezTo>
                  <a:cubicBezTo>
                    <a:pt x="7" y="12"/>
                    <a:pt x="7" y="12"/>
                    <a:pt x="7" y="12"/>
                  </a:cubicBezTo>
                  <a:moveTo>
                    <a:pt x="15" y="24"/>
                  </a:moveTo>
                  <a:cubicBezTo>
                    <a:pt x="16" y="23"/>
                    <a:pt x="17" y="22"/>
                    <a:pt x="17" y="21"/>
                  </a:cubicBezTo>
                  <a:cubicBezTo>
                    <a:pt x="18" y="20"/>
                    <a:pt x="18" y="19"/>
                    <a:pt x="18" y="18"/>
                  </a:cubicBezTo>
                  <a:cubicBezTo>
                    <a:pt x="18" y="17"/>
                    <a:pt x="18" y="15"/>
                    <a:pt x="17" y="14"/>
                  </a:cubicBezTo>
                  <a:cubicBezTo>
                    <a:pt x="16" y="13"/>
                    <a:pt x="15" y="13"/>
                    <a:pt x="14" y="13"/>
                  </a:cubicBezTo>
                  <a:cubicBezTo>
                    <a:pt x="17" y="12"/>
                    <a:pt x="18" y="10"/>
                    <a:pt x="18" y="6"/>
                  </a:cubicBezTo>
                  <a:cubicBezTo>
                    <a:pt x="18" y="5"/>
                    <a:pt x="18" y="4"/>
                    <a:pt x="16" y="3"/>
                  </a:cubicBezTo>
                  <a:cubicBezTo>
                    <a:pt x="16" y="2"/>
                    <a:pt x="15" y="2"/>
                    <a:pt x="14" y="2"/>
                  </a:cubicBezTo>
                  <a:cubicBezTo>
                    <a:pt x="13" y="1"/>
                    <a:pt x="13" y="1"/>
                    <a:pt x="12" y="1"/>
                  </a:cubicBezTo>
                  <a:cubicBezTo>
                    <a:pt x="11" y="1"/>
                    <a:pt x="10" y="1"/>
                    <a:pt x="9" y="1"/>
                  </a:cubicBezTo>
                  <a:cubicBezTo>
                    <a:pt x="8" y="1"/>
                    <a:pt x="8" y="1"/>
                    <a:pt x="7" y="1"/>
                  </a:cubicBezTo>
                  <a:cubicBezTo>
                    <a:pt x="3" y="1"/>
                    <a:pt x="3" y="1"/>
                    <a:pt x="3" y="1"/>
                  </a:cubicBezTo>
                  <a:cubicBezTo>
                    <a:pt x="3" y="3"/>
                    <a:pt x="3" y="3"/>
                    <a:pt x="3"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1" y="26"/>
                    <a:pt x="13" y="25"/>
                    <a:pt x="15" y="24"/>
                  </a:cubicBez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sz="1050"/>
            </a:p>
          </p:txBody>
        </p:sp>
      </p:grpSp>
      <p:sp>
        <p:nvSpPr>
          <p:cNvPr id="18" name="Freeform 3982"/>
          <p:cNvSpPr>
            <a:spLocks noEditPoints="1"/>
          </p:cNvSpPr>
          <p:nvPr userDrawn="1"/>
        </p:nvSpPr>
        <p:spPr bwMode="auto">
          <a:xfrm>
            <a:off x="10594170" y="6324609"/>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68580" tIns="34290" rIns="68580" bIns="34290" numCol="1" anchor="t" anchorCtr="0" compatLnSpc="1">
            <a:prstTxWarp prst="textNoShape">
              <a:avLst/>
            </a:prstTxWarp>
          </a:bodyPr>
          <a:lstStyle/>
          <a:p>
            <a:endParaRPr lang="en-US" sz="1050"/>
          </a:p>
        </p:txBody>
      </p:sp>
    </p:spTree>
    <p:extLst>
      <p:ext uri="{BB962C8B-B14F-4D97-AF65-F5344CB8AC3E}">
        <p14:creationId xmlns:p14="http://schemas.microsoft.com/office/powerpoint/2010/main" val="1170123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ONLY-blu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C14E1D-49EE-FB47-AC7E-0B58F8E5266F}"/>
              </a:ext>
            </a:extLst>
          </p:cNvPr>
          <p:cNvSpPr txBox="1">
            <a:spLocks/>
          </p:cNvSpPr>
          <p:nvPr userDrawn="1"/>
        </p:nvSpPr>
        <p:spPr>
          <a:xfrm>
            <a:off x="838201" y="805554"/>
            <a:ext cx="4277139"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rgbClr val="263B88"/>
                </a:solidFill>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prstClr val="white"/>
                </a:solidFill>
                <a:effectLst/>
                <a:uLnTx/>
                <a:uFillTx/>
                <a:latin typeface="Calibri"/>
                <a:ea typeface="+mj-ea"/>
                <a:cs typeface="+mj-cs"/>
              </a:rPr>
              <a:t>Click to edit Master title style</a:t>
            </a:r>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1402592" y="365127"/>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1402592" y="1825625"/>
            <a:ext cx="9951208" cy="4351338"/>
          </a:xfrm>
        </p:spPr>
        <p:txBody>
          <a:bodyPr/>
          <a:lstStyle>
            <a:lvl1pPr marL="0" indent="0">
              <a:buNone/>
              <a:defRPr>
                <a:solidFill>
                  <a:schemeClr val="tx1">
                    <a:lumMod val="65000"/>
                    <a:lumOff val="35000"/>
                  </a:schemeClr>
                </a:solidFill>
                <a:latin typeface="Source Sans Pro" panose="020B0503030403020204" pitchFamily="34" charset="77"/>
              </a:defRPr>
            </a:lvl1pPr>
            <a:lvl2pPr marL="342900" indent="0">
              <a:buNone/>
              <a:defRPr>
                <a:solidFill>
                  <a:schemeClr val="tx1">
                    <a:lumMod val="65000"/>
                    <a:lumOff val="35000"/>
                  </a:schemeClr>
                </a:solidFill>
                <a:latin typeface="Source Sans Pro" panose="020B0503030403020204" pitchFamily="34" charset="77"/>
              </a:defRPr>
            </a:lvl2pPr>
            <a:lvl3pPr marL="685800" indent="0">
              <a:buNone/>
              <a:defRPr>
                <a:solidFill>
                  <a:schemeClr val="tx1">
                    <a:lumMod val="65000"/>
                    <a:lumOff val="35000"/>
                  </a:schemeClr>
                </a:solidFill>
                <a:latin typeface="Source Sans Pro" panose="020B0503030403020204" pitchFamily="34" charset="77"/>
              </a:defRPr>
            </a:lvl3pPr>
            <a:lvl4pPr marL="1028700" indent="0">
              <a:buNone/>
              <a:defRPr>
                <a:solidFill>
                  <a:schemeClr val="tx1">
                    <a:lumMod val="65000"/>
                    <a:lumOff val="35000"/>
                  </a:schemeClr>
                </a:solidFill>
                <a:latin typeface="Source Sans Pro" panose="020B0503030403020204" pitchFamily="34" charset="77"/>
              </a:defRPr>
            </a:lvl4pPr>
            <a:lvl5pPr marL="13716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35201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CYAN WITH ICON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53A591-6CD6-1D4A-B145-83AACCEFE3B4}"/>
              </a:ext>
            </a:extLst>
          </p:cNvPr>
          <p:cNvSpPr/>
          <p:nvPr userDrawn="1"/>
        </p:nvSpPr>
        <p:spPr>
          <a:xfrm>
            <a:off x="0" y="0"/>
            <a:ext cx="12192000" cy="6858000"/>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8"/>
            <a:ext cx="10515600" cy="1325563"/>
          </a:xfrm>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22207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154E-D170-4440-96FB-FCD2C41490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2898F9-4A38-4391-BA2C-D9A9156A8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D44111-E0F5-406D-A180-4CCF4A0AF8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D088B8-EB13-4A99-8E36-0B79FCE55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FDB399-0705-438F-B42D-817F463F1E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88AA30-863B-49C6-A2A2-693DD015252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4F77CB5-B502-4A11-8F73-023328687422}"/>
              </a:ext>
            </a:extLst>
          </p:cNvPr>
          <p:cNvSpPr>
            <a:spLocks noGrp="1"/>
          </p:cNvSpPr>
          <p:nvPr>
            <p:ph type="ftr" sz="quarter" idx="11"/>
          </p:nvPr>
        </p:nvSpPr>
        <p:spPr/>
        <p:txBody>
          <a:bodyPr/>
          <a:lstStyle/>
          <a:p>
            <a:r>
              <a:rPr lang="en-US"/>
              <a:t>Department of Health Management and Policy</a:t>
            </a:r>
          </a:p>
        </p:txBody>
      </p:sp>
      <p:sp>
        <p:nvSpPr>
          <p:cNvPr id="9" name="Slide Number Placeholder 8">
            <a:extLst>
              <a:ext uri="{FF2B5EF4-FFF2-40B4-BE49-F238E27FC236}">
                <a16:creationId xmlns:a16="http://schemas.microsoft.com/office/drawing/2014/main" id="{EDBD18B0-884E-49A0-B241-33F060AA42A5}"/>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350417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AB8D-F471-4812-8080-5EA9CD90EC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862658-AC58-4059-BF34-D61E916F9E6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5B5D116-4DA6-46DF-971B-66CD55DB1F85}"/>
              </a:ext>
            </a:extLst>
          </p:cNvPr>
          <p:cNvSpPr>
            <a:spLocks noGrp="1"/>
          </p:cNvSpPr>
          <p:nvPr>
            <p:ph type="ftr" sz="quarter" idx="11"/>
          </p:nvPr>
        </p:nvSpPr>
        <p:spPr/>
        <p:txBody>
          <a:bodyPr/>
          <a:lstStyle/>
          <a:p>
            <a:r>
              <a:rPr lang="en-US"/>
              <a:t>Department of Health Management and Policy</a:t>
            </a:r>
          </a:p>
        </p:txBody>
      </p:sp>
      <p:sp>
        <p:nvSpPr>
          <p:cNvPr id="5" name="Slide Number Placeholder 4">
            <a:extLst>
              <a:ext uri="{FF2B5EF4-FFF2-40B4-BE49-F238E27FC236}">
                <a16:creationId xmlns:a16="http://schemas.microsoft.com/office/drawing/2014/main" id="{F49046FB-B3D6-40DF-85B9-E1C5DDDEECC4}"/>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4962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5831C-E57D-4F38-B7A4-354F995063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CD50E0D-1A0B-4D79-AE79-D77C6C6E46C7}"/>
              </a:ext>
            </a:extLst>
          </p:cNvPr>
          <p:cNvSpPr>
            <a:spLocks noGrp="1"/>
          </p:cNvSpPr>
          <p:nvPr>
            <p:ph type="ftr" sz="quarter" idx="11"/>
          </p:nvPr>
        </p:nvSpPr>
        <p:spPr/>
        <p:txBody>
          <a:bodyPr/>
          <a:lstStyle/>
          <a:p>
            <a:r>
              <a:rPr lang="en-US"/>
              <a:t>Department of Health Management and Policy</a:t>
            </a:r>
          </a:p>
        </p:txBody>
      </p:sp>
      <p:sp>
        <p:nvSpPr>
          <p:cNvPr id="4" name="Slide Number Placeholder 3">
            <a:extLst>
              <a:ext uri="{FF2B5EF4-FFF2-40B4-BE49-F238E27FC236}">
                <a16:creationId xmlns:a16="http://schemas.microsoft.com/office/drawing/2014/main" id="{E5390828-20A2-4C90-8822-20749428905B}"/>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135254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1F4E4-6B58-4A43-8B51-CC48AA2DEB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FB9EF-FB55-4511-B1EB-7E1B41BB0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4071-2FB3-49A5-AC5E-B4660D8CA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4E82C-5D53-46E6-AC93-C1959F819B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3D97EB9-5FCB-4227-A82E-2524158B24FA}"/>
              </a:ext>
            </a:extLst>
          </p:cNvPr>
          <p:cNvSpPr>
            <a:spLocks noGrp="1"/>
          </p:cNvSpPr>
          <p:nvPr>
            <p:ph type="ftr" sz="quarter" idx="11"/>
          </p:nvPr>
        </p:nvSpPr>
        <p:spPr/>
        <p:txBody>
          <a:bodyPr/>
          <a:lstStyle/>
          <a:p>
            <a:r>
              <a:rPr lang="en-US"/>
              <a:t>Department of Health Management and Policy</a:t>
            </a:r>
          </a:p>
        </p:txBody>
      </p:sp>
      <p:sp>
        <p:nvSpPr>
          <p:cNvPr id="7" name="Slide Number Placeholder 6">
            <a:extLst>
              <a:ext uri="{FF2B5EF4-FFF2-40B4-BE49-F238E27FC236}">
                <a16:creationId xmlns:a16="http://schemas.microsoft.com/office/drawing/2014/main" id="{DEC6CE46-CB6F-4752-8EC6-DB591C3745BB}"/>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8225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ACB7-A84A-4D0A-B721-F79118A76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54A4E7-048C-4A29-B183-13FDED20C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5C96B0-B044-4053-8583-CFC95F18D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86CDE-E9B5-4CAF-9928-510F7B52AA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35FDF27-88AF-48DC-86B1-E6BD2FDC643F}"/>
              </a:ext>
            </a:extLst>
          </p:cNvPr>
          <p:cNvSpPr>
            <a:spLocks noGrp="1"/>
          </p:cNvSpPr>
          <p:nvPr>
            <p:ph type="ftr" sz="quarter" idx="11"/>
          </p:nvPr>
        </p:nvSpPr>
        <p:spPr/>
        <p:txBody>
          <a:bodyPr/>
          <a:lstStyle/>
          <a:p>
            <a:r>
              <a:rPr lang="en-US"/>
              <a:t>Department of Health Management and Policy</a:t>
            </a:r>
          </a:p>
        </p:txBody>
      </p:sp>
      <p:sp>
        <p:nvSpPr>
          <p:cNvPr id="7" name="Slide Number Placeholder 6">
            <a:extLst>
              <a:ext uri="{FF2B5EF4-FFF2-40B4-BE49-F238E27FC236}">
                <a16:creationId xmlns:a16="http://schemas.microsoft.com/office/drawing/2014/main" id="{471DC759-A711-4C06-A0C3-BAFD35D98F36}"/>
              </a:ext>
            </a:extLst>
          </p:cNvPr>
          <p:cNvSpPr>
            <a:spLocks noGrp="1"/>
          </p:cNvSpPr>
          <p:nvPr>
            <p:ph type="sldNum" sz="quarter" idx="12"/>
          </p:nvPr>
        </p:nvSpPr>
        <p:spPr/>
        <p:txBody>
          <a:bodyPr/>
          <a:lstStyle/>
          <a:p>
            <a:fld id="{C26D293B-4A6F-451D-ACA7-E4A29204D02C}" type="slidenum">
              <a:rPr lang="en-US" smtClean="0"/>
              <a:t>‹#›</a:t>
            </a:fld>
            <a:endParaRPr lang="en-US"/>
          </a:p>
        </p:txBody>
      </p:sp>
    </p:spTree>
    <p:extLst>
      <p:ext uri="{BB962C8B-B14F-4D97-AF65-F5344CB8AC3E}">
        <p14:creationId xmlns:p14="http://schemas.microsoft.com/office/powerpoint/2010/main" val="287574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B8C28-739F-47E9-8FD2-5B8E6A492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BFF8B-AEE7-471F-945B-D1FF551A3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CF22-BD26-43B3-8AA0-32ABC68C4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79BA910-8BB2-4F12-95F1-3CDE769E26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Health Management and Policy</a:t>
            </a:r>
          </a:p>
        </p:txBody>
      </p:sp>
      <p:sp>
        <p:nvSpPr>
          <p:cNvPr id="6" name="Slide Number Placeholder 5">
            <a:extLst>
              <a:ext uri="{FF2B5EF4-FFF2-40B4-BE49-F238E27FC236}">
                <a16:creationId xmlns:a16="http://schemas.microsoft.com/office/drawing/2014/main" id="{0D958758-3260-4085-8284-1EB10AED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D293B-4A6F-451D-ACA7-E4A29204D02C}" type="slidenum">
              <a:rPr lang="en-US" smtClean="0"/>
              <a:t>‹#›</a:t>
            </a:fld>
            <a:endParaRPr lang="en-US"/>
          </a:p>
        </p:txBody>
      </p:sp>
    </p:spTree>
    <p:extLst>
      <p:ext uri="{BB962C8B-B14F-4D97-AF65-F5344CB8AC3E}">
        <p14:creationId xmlns:p14="http://schemas.microsoft.com/office/powerpoint/2010/main" val="2361888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3737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B8C28-739F-47E9-8FD2-5B8E6A492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BFF8B-AEE7-471F-945B-D1FF551A3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3CF22-BD26-43B3-8AA0-32ABC68C4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27137-D6BF-4562-945F-27ACFB580977}" type="datetimeFigureOut">
              <a:rPr lang="en-US" smtClean="0"/>
              <a:t>10/4/2023</a:t>
            </a:fld>
            <a:endParaRPr lang="en-US"/>
          </a:p>
        </p:txBody>
      </p:sp>
      <p:sp>
        <p:nvSpPr>
          <p:cNvPr id="5" name="Footer Placeholder 4">
            <a:extLst>
              <a:ext uri="{FF2B5EF4-FFF2-40B4-BE49-F238E27FC236}">
                <a16:creationId xmlns:a16="http://schemas.microsoft.com/office/drawing/2014/main" id="{479BA910-8BB2-4F12-95F1-3CDE769E26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958758-3260-4085-8284-1EB10AEDA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D293B-4A6F-451D-ACA7-E4A29204D02C}" type="slidenum">
              <a:rPr lang="en-US" smtClean="0"/>
              <a:t>‹#›</a:t>
            </a:fld>
            <a:endParaRPr lang="en-US"/>
          </a:p>
        </p:txBody>
      </p:sp>
    </p:spTree>
    <p:extLst>
      <p:ext uri="{BB962C8B-B14F-4D97-AF65-F5344CB8AC3E}">
        <p14:creationId xmlns:p14="http://schemas.microsoft.com/office/powerpoint/2010/main" val="37497365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3.svg"/><Relationship Id="rId11" Type="http://schemas.openxmlformats.org/officeDocument/2006/relationships/image" Target="../media/image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1.svg"/><Relationship Id="rId7" Type="http://schemas.openxmlformats.org/officeDocument/2006/relationships/image" Target="../media/image53.svg"/><Relationship Id="rId12"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8.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hyperlink" Target="https://www.geohealthequity.org/resource/building-rural-focused-partnerships-in-ccc-planning/" TargetMode="External"/><Relationship Id="rId7" Type="http://schemas.openxmlformats.org/officeDocument/2006/relationships/image" Target="../media/image8.png"/><Relationship Id="rId2" Type="http://schemas.openxmlformats.org/officeDocument/2006/relationships/hyperlink" Target="https://www.geohealthequity.org/resource/defining-and-describing-rural-communities-in-comprehensive-cancer-control-planning/" TargetMode="External"/><Relationship Id="rId1" Type="http://schemas.openxmlformats.org/officeDocument/2006/relationships/slideLayout" Target="../slideLayouts/slideLayout19.xml"/><Relationship Id="rId6" Type="http://schemas.openxmlformats.org/officeDocument/2006/relationships/hyperlink" Target="https://link.springer.com/content/pdf/10.1007/s10552-023-01673-3.pdf" TargetMode="External"/><Relationship Id="rId5" Type="http://schemas.openxmlformats.org/officeDocument/2006/relationships/hyperlink" Target="https://www.geohealthequity.org/resource/identifying-and-implementing-evidence-based-strategies-in-ccc-planning-webinar/" TargetMode="External"/><Relationship Id="rId4" Type="http://schemas.openxmlformats.org/officeDocument/2006/relationships/hyperlink" Target="https://www.geohealthequity.org/resource/setting-rural-focused-goals-strategies-in-ccc-planning-webinar/"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public-health.uiowa.edu/hmp/"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http://www.cpcr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dc.gov/pcd/issues/2021/21_0091.htm" TargetMode="Externa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34693-894A-9146-A073-6FA6CD68AE1C}"/>
              </a:ext>
            </a:extLst>
          </p:cNvPr>
          <p:cNvSpPr>
            <a:spLocks noGrp="1"/>
          </p:cNvSpPr>
          <p:nvPr>
            <p:ph type="ctrTitle"/>
          </p:nvPr>
        </p:nvSpPr>
        <p:spPr>
          <a:xfrm>
            <a:off x="5682204" y="2002276"/>
            <a:ext cx="5695444" cy="1998686"/>
          </a:xfrm>
        </p:spPr>
        <p:txBody>
          <a:bodyPr>
            <a:noAutofit/>
          </a:bodyPr>
          <a:lstStyle/>
          <a:p>
            <a:br>
              <a:rPr lang="en-US" sz="4800" dirty="0"/>
            </a:br>
            <a:endParaRPr lang="en-US" sz="4800" i="1" dirty="0">
              <a:ea typeface="Source Sans Pro" panose="020B0503030403020204" pitchFamily="34" charset="77"/>
            </a:endParaRPr>
          </a:p>
        </p:txBody>
      </p:sp>
      <p:sp>
        <p:nvSpPr>
          <p:cNvPr id="4" name="Subtitle 3">
            <a:extLst>
              <a:ext uri="{FF2B5EF4-FFF2-40B4-BE49-F238E27FC236}">
                <a16:creationId xmlns:a16="http://schemas.microsoft.com/office/drawing/2014/main" id="{71D87652-65C0-BD48-9172-E06FEA35DBC5}"/>
              </a:ext>
            </a:extLst>
          </p:cNvPr>
          <p:cNvSpPr>
            <a:spLocks noGrp="1"/>
          </p:cNvSpPr>
          <p:nvPr>
            <p:ph type="subTitle" idx="1"/>
          </p:nvPr>
        </p:nvSpPr>
        <p:spPr>
          <a:xfrm>
            <a:off x="5183562" y="3456058"/>
            <a:ext cx="6119849" cy="1241822"/>
          </a:xfrm>
        </p:spPr>
        <p:txBody>
          <a:bodyPr vert="horz" lIns="91440" tIns="45720" rIns="91440" bIns="45720" rtlCol="0" anchor="t">
            <a:normAutofit fontScale="92500" lnSpcReduction="20000"/>
          </a:bodyPr>
          <a:lstStyle/>
          <a:p>
            <a:r>
              <a:rPr lang="en-US" sz="2800" b="1" dirty="0">
                <a:latin typeface="Source Sans Pro"/>
                <a:ea typeface="Source Sans Pro"/>
              </a:rPr>
              <a:t>Whitney Zahnd, PhD</a:t>
            </a:r>
          </a:p>
          <a:p>
            <a:r>
              <a:rPr lang="en-US" sz="2800" b="1" dirty="0">
                <a:latin typeface="Source Sans Pro"/>
                <a:ea typeface="Source Sans Pro"/>
              </a:rPr>
              <a:t>University of Iowa</a:t>
            </a:r>
          </a:p>
          <a:p>
            <a:r>
              <a:rPr lang="en-US" sz="2800" b="1" dirty="0">
                <a:latin typeface="Source Sans Pro"/>
                <a:ea typeface="Source Sans Pro"/>
              </a:rPr>
              <a:t>September 25, 2023</a:t>
            </a:r>
          </a:p>
        </p:txBody>
      </p:sp>
      <p:pic>
        <p:nvPicPr>
          <p:cNvPr id="14" name="Picture 13">
            <a:extLst>
              <a:ext uri="{FF2B5EF4-FFF2-40B4-BE49-F238E27FC236}">
                <a16:creationId xmlns:a16="http://schemas.microsoft.com/office/drawing/2014/main" id="{D411CC5D-4277-4530-9D95-241DD82710F0}"/>
              </a:ext>
            </a:extLst>
          </p:cNvPr>
          <p:cNvPicPr>
            <a:picLocks noChangeAspect="1"/>
          </p:cNvPicPr>
          <p:nvPr/>
        </p:nvPicPr>
        <p:blipFill rotWithShape="1">
          <a:blip r:embed="rId3"/>
          <a:srcRect t="11074" b="11796"/>
          <a:stretch/>
        </p:blipFill>
        <p:spPr>
          <a:xfrm>
            <a:off x="318782" y="5380676"/>
            <a:ext cx="2643345" cy="880861"/>
          </a:xfrm>
          <a:prstGeom prst="rect">
            <a:avLst/>
          </a:prstGeom>
        </p:spPr>
      </p:pic>
      <p:sp>
        <p:nvSpPr>
          <p:cNvPr id="16" name="TextBox 15">
            <a:extLst>
              <a:ext uri="{FF2B5EF4-FFF2-40B4-BE49-F238E27FC236}">
                <a16:creationId xmlns:a16="http://schemas.microsoft.com/office/drawing/2014/main" id="{E2019349-80A1-44E9-84F3-4DD17106D9E5}"/>
              </a:ext>
            </a:extLst>
          </p:cNvPr>
          <p:cNvSpPr txBox="1"/>
          <p:nvPr/>
        </p:nvSpPr>
        <p:spPr>
          <a:xfrm>
            <a:off x="727725" y="6237332"/>
            <a:ext cx="2031668" cy="25391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253D88"/>
                </a:solidFill>
                <a:effectLst/>
                <a:uLnTx/>
                <a:uFillTx/>
                <a:latin typeface="Open Sans" panose="020B0606030504020204"/>
                <a:ea typeface="+mn-ea"/>
                <a:cs typeface="+mn-cs"/>
              </a:rPr>
              <a:t>geohealthequity.org</a:t>
            </a:r>
          </a:p>
        </p:txBody>
      </p:sp>
      <p:sp>
        <p:nvSpPr>
          <p:cNvPr id="9" name="TextBox 8">
            <a:extLst>
              <a:ext uri="{FF2B5EF4-FFF2-40B4-BE49-F238E27FC236}">
                <a16:creationId xmlns:a16="http://schemas.microsoft.com/office/drawing/2014/main" id="{9669CAD8-8757-48C5-9565-E701F6047000}"/>
              </a:ext>
            </a:extLst>
          </p:cNvPr>
          <p:cNvSpPr txBox="1"/>
          <p:nvPr/>
        </p:nvSpPr>
        <p:spPr>
          <a:xfrm>
            <a:off x="3400109" y="6215515"/>
            <a:ext cx="2031668" cy="25391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Open Sans" panose="020B0606030504020204"/>
                <a:ea typeface="+mn-ea"/>
                <a:cs typeface="+mn-cs"/>
              </a:rPr>
              <a:t>Acre-lab.org</a:t>
            </a:r>
          </a:p>
        </p:txBody>
      </p:sp>
      <p:pic>
        <p:nvPicPr>
          <p:cNvPr id="6" name="Picture 5" descr="Shape&#10;&#10;Description automatically generated with medium confidence">
            <a:extLst>
              <a:ext uri="{FF2B5EF4-FFF2-40B4-BE49-F238E27FC236}">
                <a16:creationId xmlns:a16="http://schemas.microsoft.com/office/drawing/2014/main" id="{B86107B5-CB1F-5BCF-7FCC-A265717AC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1000" y="5479758"/>
            <a:ext cx="2149887" cy="464017"/>
          </a:xfrm>
          <a:prstGeom prst="rect">
            <a:avLst/>
          </a:prstGeom>
        </p:spPr>
      </p:pic>
      <p:sp>
        <p:nvSpPr>
          <p:cNvPr id="5" name="TextBox 4">
            <a:extLst>
              <a:ext uri="{FF2B5EF4-FFF2-40B4-BE49-F238E27FC236}">
                <a16:creationId xmlns:a16="http://schemas.microsoft.com/office/drawing/2014/main" id="{CFD807E0-5976-125A-8071-034ED6242355}"/>
              </a:ext>
            </a:extLst>
          </p:cNvPr>
          <p:cNvSpPr txBox="1"/>
          <p:nvPr/>
        </p:nvSpPr>
        <p:spPr>
          <a:xfrm>
            <a:off x="6096000" y="1056575"/>
            <a:ext cx="6094602" cy="2246769"/>
          </a:xfrm>
          <a:prstGeom prst="rect">
            <a:avLst/>
          </a:prstGeom>
          <a:noFill/>
        </p:spPr>
        <p:txBody>
          <a:bodyPr wrap="square">
            <a:spAutoFit/>
          </a:bodyPr>
          <a:lstStyle/>
          <a:p>
            <a:r>
              <a:rPr lang="en-US" sz="2800" b="1" dirty="0">
                <a:solidFill>
                  <a:schemeClr val="bg1"/>
                </a:solidFill>
              </a:rPr>
              <a:t>Barriers and Successful Strategies for Engaging Rural Populations in State Comprehensive Cancer Control Planning: Program Manager Perspectives</a:t>
            </a:r>
          </a:p>
        </p:txBody>
      </p:sp>
      <p:pic>
        <p:nvPicPr>
          <p:cNvPr id="1026" name="Picture 2">
            <a:extLst>
              <a:ext uri="{FF2B5EF4-FFF2-40B4-BE49-F238E27FC236}">
                <a16:creationId xmlns:a16="http://schemas.microsoft.com/office/drawing/2014/main" id="{4D8F0109-A9EF-7F48-1F86-19F7DDC21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9740" y="5395498"/>
            <a:ext cx="2656645" cy="632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21B48A5-C8EE-2CFF-CCAE-88AED2EF8396}"/>
              </a:ext>
            </a:extLst>
          </p:cNvPr>
          <p:cNvSpPr txBox="1"/>
          <p:nvPr/>
        </p:nvSpPr>
        <p:spPr>
          <a:xfrm>
            <a:off x="6211819" y="6233416"/>
            <a:ext cx="2031668" cy="25391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1" dirty="0" err="1">
                <a:solidFill>
                  <a:prstClr val="black"/>
                </a:solidFill>
                <a:latin typeface="Open Sans" panose="020B0606030504020204"/>
              </a:rPr>
              <a:t>cpcrn</a:t>
            </a:r>
            <a:r>
              <a:rPr kumimoji="0" lang="en-US" sz="1050" b="1" i="0" u="none" strike="noStrike" kern="1200" cap="none" spc="0" normalizeH="0" baseline="0" noProof="0" dirty="0">
                <a:ln>
                  <a:noFill/>
                </a:ln>
                <a:solidFill>
                  <a:prstClr val="black"/>
                </a:solidFill>
                <a:effectLst/>
                <a:uLnTx/>
                <a:uFillTx/>
                <a:latin typeface="Open Sans" panose="020B0606030504020204"/>
                <a:ea typeface="+mn-ea"/>
                <a:cs typeface="+mn-cs"/>
              </a:rPr>
              <a:t>.org</a:t>
            </a:r>
          </a:p>
        </p:txBody>
      </p:sp>
    </p:spTree>
    <p:extLst>
      <p:ext uri="{BB962C8B-B14F-4D97-AF65-F5344CB8AC3E}">
        <p14:creationId xmlns:p14="http://schemas.microsoft.com/office/powerpoint/2010/main" val="328509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7819-B921-8D27-C0CE-ECAAA8680DB7}"/>
              </a:ext>
            </a:extLst>
          </p:cNvPr>
          <p:cNvSpPr>
            <a:spLocks noGrp="1"/>
          </p:cNvSpPr>
          <p:nvPr>
            <p:ph type="title"/>
          </p:nvPr>
        </p:nvSpPr>
        <p:spPr/>
        <p:txBody>
          <a:bodyPr/>
          <a:lstStyle/>
          <a:p>
            <a:r>
              <a:rPr lang="en-US" dirty="0"/>
              <a:t>Inviting the question…</a:t>
            </a:r>
          </a:p>
        </p:txBody>
      </p:sp>
      <p:sp>
        <p:nvSpPr>
          <p:cNvPr id="3" name="Content Placeholder 2">
            <a:extLst>
              <a:ext uri="{FF2B5EF4-FFF2-40B4-BE49-F238E27FC236}">
                <a16:creationId xmlns:a16="http://schemas.microsoft.com/office/drawing/2014/main" id="{031A14EF-6DC0-5114-8FA4-C3D6A4643EAC}"/>
              </a:ext>
            </a:extLst>
          </p:cNvPr>
          <p:cNvSpPr>
            <a:spLocks noGrp="1"/>
          </p:cNvSpPr>
          <p:nvPr>
            <p:ph idx="1"/>
          </p:nvPr>
        </p:nvSpPr>
        <p:spPr>
          <a:xfrm>
            <a:off x="838200" y="1591689"/>
            <a:ext cx="5953125" cy="4388698"/>
          </a:xfrm>
        </p:spPr>
        <p:txBody>
          <a:bodyPr/>
          <a:lstStyle/>
          <a:p>
            <a:r>
              <a:rPr lang="en-US" dirty="0"/>
              <a:t>How have state comprehensive cancer control programs engaged rural partners and included rural perspectives in planning processes?</a:t>
            </a:r>
          </a:p>
        </p:txBody>
      </p:sp>
      <p:sp>
        <p:nvSpPr>
          <p:cNvPr id="4" name="Footer Placeholder 3">
            <a:extLst>
              <a:ext uri="{FF2B5EF4-FFF2-40B4-BE49-F238E27FC236}">
                <a16:creationId xmlns:a16="http://schemas.microsoft.com/office/drawing/2014/main" id="{F66515F2-7EF7-5D03-C1B9-A8632E128BB6}"/>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FA757A4C-4826-C588-5CDE-E3AD8D1A6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A885ED1-5D1D-E97E-2E64-796819D39D9E}"/>
              </a:ext>
            </a:extLst>
          </p:cNvPr>
          <p:cNvPicPr>
            <a:picLocks noChangeAspect="1"/>
          </p:cNvPicPr>
          <p:nvPr/>
        </p:nvPicPr>
        <p:blipFill>
          <a:blip r:embed="rId3"/>
          <a:stretch>
            <a:fillRect/>
          </a:stretch>
        </p:blipFill>
        <p:spPr>
          <a:xfrm>
            <a:off x="6861939" y="649286"/>
            <a:ext cx="5057020" cy="4501773"/>
          </a:xfrm>
          <a:prstGeom prst="rect">
            <a:avLst/>
          </a:prstGeom>
        </p:spPr>
      </p:pic>
    </p:spTree>
    <p:extLst>
      <p:ext uri="{BB962C8B-B14F-4D97-AF65-F5344CB8AC3E}">
        <p14:creationId xmlns:p14="http://schemas.microsoft.com/office/powerpoint/2010/main" val="47967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DEC04-32E4-2CE7-1C0E-D55F92505D2D}"/>
              </a:ext>
            </a:extLst>
          </p:cNvPr>
          <p:cNvSpPr>
            <a:spLocks noGrp="1"/>
          </p:cNvSpPr>
          <p:nvPr>
            <p:ph type="title"/>
          </p:nvPr>
        </p:nvSpPr>
        <p:spPr/>
        <p:txBody>
          <a:bodyPr>
            <a:normAutofit/>
          </a:bodyPr>
          <a:lstStyle/>
          <a:p>
            <a:r>
              <a:rPr lang="en-US" dirty="0"/>
              <a:t>Methods-Sampling and Recruitment</a:t>
            </a:r>
          </a:p>
        </p:txBody>
      </p:sp>
      <p:sp>
        <p:nvSpPr>
          <p:cNvPr id="3" name="Content Placeholder 2">
            <a:extLst>
              <a:ext uri="{FF2B5EF4-FFF2-40B4-BE49-F238E27FC236}">
                <a16:creationId xmlns:a16="http://schemas.microsoft.com/office/drawing/2014/main" id="{CB5E49D6-DB2A-6B1E-93C9-87A452B020B0}"/>
              </a:ext>
            </a:extLst>
          </p:cNvPr>
          <p:cNvSpPr>
            <a:spLocks noGrp="1"/>
          </p:cNvSpPr>
          <p:nvPr>
            <p:ph idx="1"/>
          </p:nvPr>
        </p:nvSpPr>
        <p:spPr/>
        <p:txBody>
          <a:bodyPr>
            <a:normAutofit fontScale="92500"/>
          </a:bodyPr>
          <a:lstStyle/>
          <a:p>
            <a:r>
              <a:rPr lang="en-US" dirty="0"/>
              <a:t> Cancer Prevention and Control Research Network (CPCRN) Rural Cancer Workgroup conducted 30 interviews with state cancer control leaders to assess how they engaged rural partners and addressed rural priorities in their plans (May to August 2021)</a:t>
            </a:r>
          </a:p>
          <a:p>
            <a:r>
              <a:rPr lang="en-US" dirty="0"/>
              <a:t>States were identified for inclusion in the study using a stratified random sample, stratifying by rurality and region </a:t>
            </a:r>
          </a:p>
          <a:p>
            <a:pPr lvl="1"/>
            <a:r>
              <a:rPr lang="en-US" dirty="0"/>
              <a:t>“High” (&gt;20.5% of the population living in rural counties) vs. “low” (&lt;20.5% of the population living in rural counties)</a:t>
            </a:r>
          </a:p>
          <a:p>
            <a:pPr lvl="1"/>
            <a:r>
              <a:rPr lang="en-US" dirty="0"/>
              <a:t>U.S. Census Region (Northeast, Midwest, South, and West)</a:t>
            </a:r>
          </a:p>
          <a:p>
            <a:pPr lvl="1"/>
            <a:r>
              <a:rPr lang="en-US" dirty="0"/>
              <a:t>Ultimately 39 states were contacted with 30 agreeing to participate</a:t>
            </a:r>
          </a:p>
        </p:txBody>
      </p:sp>
      <p:sp>
        <p:nvSpPr>
          <p:cNvPr id="4" name="Footer Placeholder 3">
            <a:extLst>
              <a:ext uri="{FF2B5EF4-FFF2-40B4-BE49-F238E27FC236}">
                <a16:creationId xmlns:a16="http://schemas.microsoft.com/office/drawing/2014/main" id="{953A3233-68A6-E9CF-65D0-18309196242C}"/>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9E14AF6A-6C0D-4BF2-C3F4-2F4D95C3B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02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5CD6-C3BB-2732-A2D0-B12B6222C3E8}"/>
              </a:ext>
            </a:extLst>
          </p:cNvPr>
          <p:cNvSpPr>
            <a:spLocks noGrp="1"/>
          </p:cNvSpPr>
          <p:nvPr>
            <p:ph type="title"/>
          </p:nvPr>
        </p:nvSpPr>
        <p:spPr/>
        <p:txBody>
          <a:bodyPr/>
          <a:lstStyle/>
          <a:p>
            <a:r>
              <a:rPr lang="en-US" dirty="0"/>
              <a:t>Methods-Interviews and Analysis</a:t>
            </a:r>
          </a:p>
        </p:txBody>
      </p:sp>
      <p:sp>
        <p:nvSpPr>
          <p:cNvPr id="3" name="Content Placeholder 2">
            <a:extLst>
              <a:ext uri="{FF2B5EF4-FFF2-40B4-BE49-F238E27FC236}">
                <a16:creationId xmlns:a16="http://schemas.microsoft.com/office/drawing/2014/main" id="{C01697C0-7C64-7561-E3BA-5B0449B207C0}"/>
              </a:ext>
            </a:extLst>
          </p:cNvPr>
          <p:cNvSpPr>
            <a:spLocks noGrp="1"/>
          </p:cNvSpPr>
          <p:nvPr>
            <p:ph idx="1"/>
          </p:nvPr>
        </p:nvSpPr>
        <p:spPr/>
        <p:txBody>
          <a:bodyPr>
            <a:normAutofit lnSpcReduction="10000"/>
          </a:bodyPr>
          <a:lstStyle/>
          <a:p>
            <a:r>
              <a:rPr lang="en-US" dirty="0"/>
              <a:t>CPCRN cancer workgroup members interviewed cancer control leaders following a semi-structured interview guide focused on the “rural” inclusion of rural in comprehensive cancer plan:</a:t>
            </a:r>
          </a:p>
          <a:p>
            <a:pPr lvl="1"/>
            <a:r>
              <a:rPr lang="en-US" b="1" dirty="0"/>
              <a:t>Development</a:t>
            </a:r>
          </a:p>
          <a:p>
            <a:pPr lvl="1"/>
            <a:r>
              <a:rPr lang="en-US" dirty="0"/>
              <a:t>Content</a:t>
            </a:r>
          </a:p>
          <a:p>
            <a:pPr lvl="1"/>
            <a:r>
              <a:rPr lang="en-US" i="1" dirty="0"/>
              <a:t>Implementation</a:t>
            </a:r>
          </a:p>
          <a:p>
            <a:pPr lvl="1"/>
            <a:r>
              <a:rPr lang="en-US" i="1" dirty="0"/>
              <a:t>Evaluation</a:t>
            </a:r>
          </a:p>
          <a:p>
            <a:pPr lvl="1"/>
            <a:r>
              <a:rPr lang="en-US" b="1" dirty="0"/>
              <a:t>Future Plans</a:t>
            </a:r>
          </a:p>
          <a:p>
            <a:r>
              <a:rPr lang="en-US" dirty="0"/>
              <a:t>Interviews were audio recorded, transcribed, and analyzed to identify themes, subthemes and illustrative quotes</a:t>
            </a:r>
          </a:p>
        </p:txBody>
      </p:sp>
      <p:sp>
        <p:nvSpPr>
          <p:cNvPr id="4" name="Footer Placeholder 3">
            <a:extLst>
              <a:ext uri="{FF2B5EF4-FFF2-40B4-BE49-F238E27FC236}">
                <a16:creationId xmlns:a16="http://schemas.microsoft.com/office/drawing/2014/main" id="{3A7AD92E-6D6A-FB13-3C0B-D6D02D5A9E37}"/>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ED047FDD-C0AC-5F57-A5FB-21B9BFDB0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1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FE862D-1184-49E9-A1F8-4F17E5FFE4CF}"/>
              </a:ext>
            </a:extLst>
          </p:cNvPr>
          <p:cNvSpPr>
            <a:spLocks noGrp="1"/>
          </p:cNvSpPr>
          <p:nvPr>
            <p:ph type="title"/>
          </p:nvPr>
        </p:nvSpPr>
        <p:spPr>
          <a:xfrm>
            <a:off x="952499" y="526777"/>
            <a:ext cx="10287001" cy="869089"/>
          </a:xfrm>
        </p:spPr>
        <p:txBody>
          <a:bodyPr>
            <a:normAutofit fontScale="90000"/>
          </a:bodyPr>
          <a:lstStyle/>
          <a:p>
            <a:r>
              <a:rPr lang="en-US" dirty="0"/>
              <a:t>Results-state and interview participant characteristics</a:t>
            </a:r>
          </a:p>
        </p:txBody>
      </p:sp>
      <p:pic>
        <p:nvPicPr>
          <p:cNvPr id="23" name="Picture Placeholder 22">
            <a:extLst>
              <a:ext uri="{FF2B5EF4-FFF2-40B4-BE49-F238E27FC236}">
                <a16:creationId xmlns:a16="http://schemas.microsoft.com/office/drawing/2014/main" id="{FDAC88B9-F8AD-3543-9A0D-02182BBFEBC2}"/>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45" r="1645"/>
          <a:stretch/>
        </p:blipFill>
        <p:spPr>
          <a:xfrm>
            <a:off x="1540727" y="2311683"/>
            <a:ext cx="1182412" cy="1222625"/>
          </a:xfrm>
        </p:spPr>
      </p:pic>
      <p:sp>
        <p:nvSpPr>
          <p:cNvPr id="2" name="Content Placeholder 1">
            <a:extLst>
              <a:ext uri="{FF2B5EF4-FFF2-40B4-BE49-F238E27FC236}">
                <a16:creationId xmlns:a16="http://schemas.microsoft.com/office/drawing/2014/main" id="{DD433A00-28BD-4401-AA40-1F666608FE75}"/>
              </a:ext>
            </a:extLst>
          </p:cNvPr>
          <p:cNvSpPr>
            <a:spLocks noGrp="1"/>
          </p:cNvSpPr>
          <p:nvPr>
            <p:ph idx="17"/>
          </p:nvPr>
        </p:nvSpPr>
        <p:spPr>
          <a:xfrm>
            <a:off x="952500" y="4078664"/>
            <a:ext cx="2358866" cy="1063570"/>
          </a:xfrm>
        </p:spPr>
        <p:txBody>
          <a:bodyPr>
            <a:normAutofit/>
          </a:bodyPr>
          <a:lstStyle/>
          <a:p>
            <a:r>
              <a:rPr lang="en-US" sz="1800" dirty="0"/>
              <a:t>18 (60%) interviewees were from “high” rural states</a:t>
            </a:r>
          </a:p>
          <a:p>
            <a:endParaRPr lang="en-US" sz="1800" dirty="0"/>
          </a:p>
        </p:txBody>
      </p:sp>
      <p:pic>
        <p:nvPicPr>
          <p:cNvPr id="25" name="Picture Placeholder 24">
            <a:extLst>
              <a:ext uri="{FF2B5EF4-FFF2-40B4-BE49-F238E27FC236}">
                <a16:creationId xmlns:a16="http://schemas.microsoft.com/office/drawing/2014/main" id="{9565556F-BAA3-AB48-87BA-AA89CA328CBB}"/>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645" r="1645"/>
          <a:stretch/>
        </p:blipFill>
        <p:spPr>
          <a:xfrm>
            <a:off x="4271551" y="2309972"/>
            <a:ext cx="1182412" cy="1222625"/>
          </a:xfrm>
        </p:spPr>
      </p:pic>
      <p:sp>
        <p:nvSpPr>
          <p:cNvPr id="3" name="Content Placeholder 2">
            <a:extLst>
              <a:ext uri="{FF2B5EF4-FFF2-40B4-BE49-F238E27FC236}">
                <a16:creationId xmlns:a16="http://schemas.microsoft.com/office/drawing/2014/main" id="{3D8FDBFF-362F-4892-ACDF-6D3CD98A6BC6}"/>
              </a:ext>
            </a:extLst>
          </p:cNvPr>
          <p:cNvSpPr>
            <a:spLocks noGrp="1"/>
          </p:cNvSpPr>
          <p:nvPr>
            <p:ph idx="18"/>
          </p:nvPr>
        </p:nvSpPr>
        <p:spPr>
          <a:xfrm>
            <a:off x="3627518" y="4078664"/>
            <a:ext cx="2358866" cy="754602"/>
          </a:xfrm>
        </p:spPr>
        <p:txBody>
          <a:bodyPr>
            <a:noAutofit/>
          </a:bodyPr>
          <a:lstStyle/>
          <a:p>
            <a:r>
              <a:rPr lang="en-US" sz="1800" dirty="0"/>
              <a:t>Proportionately representative across regions (57% from the South or Midwest)</a:t>
            </a:r>
          </a:p>
        </p:txBody>
      </p:sp>
      <p:pic>
        <p:nvPicPr>
          <p:cNvPr id="27" name="Picture Placeholder 26">
            <a:extLst>
              <a:ext uri="{FF2B5EF4-FFF2-40B4-BE49-F238E27FC236}">
                <a16:creationId xmlns:a16="http://schemas.microsoft.com/office/drawing/2014/main" id="{87579263-35AB-584D-B1F9-EAA4D30AAE06}"/>
              </a:ext>
            </a:extLst>
          </p:cNvPr>
          <p:cNvPicPr>
            <a:picLocks noGrp="1" noChangeAspect="1"/>
          </p:cNvPicPr>
          <p:nvPr>
            <p:ph type="pic" sz="quarter" idx="22"/>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645" r="1645"/>
          <a:stretch/>
        </p:blipFill>
        <p:spPr>
          <a:xfrm>
            <a:off x="6793844" y="2309972"/>
            <a:ext cx="1182412" cy="1222625"/>
          </a:xfrm>
        </p:spPr>
      </p:pic>
      <p:sp>
        <p:nvSpPr>
          <p:cNvPr id="4" name="Content Placeholder 3">
            <a:extLst>
              <a:ext uri="{FF2B5EF4-FFF2-40B4-BE49-F238E27FC236}">
                <a16:creationId xmlns:a16="http://schemas.microsoft.com/office/drawing/2014/main" id="{ED39FFB9-7583-492D-95CB-45A88FFC6FCA}"/>
              </a:ext>
            </a:extLst>
          </p:cNvPr>
          <p:cNvSpPr>
            <a:spLocks noGrp="1"/>
          </p:cNvSpPr>
          <p:nvPr>
            <p:ph idx="19"/>
          </p:nvPr>
        </p:nvSpPr>
        <p:spPr>
          <a:xfrm>
            <a:off x="6205617" y="4078664"/>
            <a:ext cx="2358866" cy="754602"/>
          </a:xfrm>
        </p:spPr>
        <p:txBody>
          <a:bodyPr>
            <a:noAutofit/>
          </a:bodyPr>
          <a:lstStyle/>
          <a:p>
            <a:r>
              <a:rPr lang="en-US" sz="1800" dirty="0"/>
              <a:t>Most (83%) were affiliated with the comprehensive cancer control program</a:t>
            </a:r>
          </a:p>
          <a:p>
            <a:endParaRPr lang="en-US" dirty="0"/>
          </a:p>
        </p:txBody>
      </p:sp>
      <p:pic>
        <p:nvPicPr>
          <p:cNvPr id="29" name="Picture Placeholder 28">
            <a:extLst>
              <a:ext uri="{FF2B5EF4-FFF2-40B4-BE49-F238E27FC236}">
                <a16:creationId xmlns:a16="http://schemas.microsoft.com/office/drawing/2014/main" id="{7D5A555D-EF6D-8846-B156-4C56ED8A8FB2}"/>
              </a:ext>
            </a:extLst>
          </p:cNvPr>
          <p:cNvPicPr>
            <a:picLocks noGrp="1" noChangeAspect="1"/>
          </p:cNvPicPr>
          <p:nvPr>
            <p:ph type="pic" sz="quarter" idx="23"/>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645" r="1645"/>
          <a:stretch/>
        </p:blipFill>
        <p:spPr>
          <a:xfrm>
            <a:off x="9473607" y="2311684"/>
            <a:ext cx="1182412" cy="1222625"/>
          </a:xfrm>
        </p:spPr>
      </p:pic>
      <p:sp>
        <p:nvSpPr>
          <p:cNvPr id="5" name="Content Placeholder 4">
            <a:extLst>
              <a:ext uri="{FF2B5EF4-FFF2-40B4-BE49-F238E27FC236}">
                <a16:creationId xmlns:a16="http://schemas.microsoft.com/office/drawing/2014/main" id="{B169AE4B-C2F4-4A2E-B5A9-DEC3FFF07B17}"/>
              </a:ext>
            </a:extLst>
          </p:cNvPr>
          <p:cNvSpPr>
            <a:spLocks noGrp="1"/>
          </p:cNvSpPr>
          <p:nvPr>
            <p:ph idx="20"/>
          </p:nvPr>
        </p:nvSpPr>
        <p:spPr>
          <a:xfrm>
            <a:off x="8880634" y="4073057"/>
            <a:ext cx="2358866" cy="754602"/>
          </a:xfrm>
        </p:spPr>
        <p:txBody>
          <a:bodyPr>
            <a:noAutofit/>
          </a:bodyPr>
          <a:lstStyle/>
          <a:p>
            <a:r>
              <a:rPr lang="en-US" sz="1800" dirty="0"/>
              <a:t>Plurality (35%) had 3-5 years of experience in their current role</a:t>
            </a:r>
          </a:p>
          <a:p>
            <a:endParaRPr lang="en-US" dirty="0"/>
          </a:p>
        </p:txBody>
      </p:sp>
      <p:sp>
        <p:nvSpPr>
          <p:cNvPr id="12" name="Footer Placeholder 3">
            <a:extLst>
              <a:ext uri="{FF2B5EF4-FFF2-40B4-BE49-F238E27FC236}">
                <a16:creationId xmlns:a16="http://schemas.microsoft.com/office/drawing/2014/main" id="{986DED4B-A491-0C4D-90A3-E78EEA6B56C4}"/>
              </a:ext>
            </a:extLst>
          </p:cNvPr>
          <p:cNvSpPr>
            <a:spLocks noGrp="1"/>
          </p:cNvSpPr>
          <p:nvPr>
            <p:ph type="ftr" sz="quarter" idx="3"/>
          </p:nvPr>
        </p:nvSpPr>
        <p:spPr>
          <a:xfrm>
            <a:off x="2519853" y="6441192"/>
            <a:ext cx="8684173" cy="365125"/>
          </a:xfrm>
        </p:spPr>
        <p:txBody>
          <a:bodyPr/>
          <a:lstStyle/>
          <a:p>
            <a:r>
              <a:rPr lang="en-US"/>
              <a:t>Department of Health Management and Policy</a:t>
            </a:r>
            <a:endParaRPr lang="en-US" dirty="0"/>
          </a:p>
        </p:txBody>
      </p:sp>
      <p:pic>
        <p:nvPicPr>
          <p:cNvPr id="6" name="Picture 5">
            <a:extLst>
              <a:ext uri="{FF2B5EF4-FFF2-40B4-BE49-F238E27FC236}">
                <a16:creationId xmlns:a16="http://schemas.microsoft.com/office/drawing/2014/main" id="{CDDAA6C1-CEB6-7662-DC9A-BCC65185EA7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9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15746769-4711-5180-EF09-65252A1D0F6C}"/>
              </a:ext>
            </a:extLst>
          </p:cNvPr>
          <p:cNvSpPr>
            <a:spLocks noGrp="1"/>
          </p:cNvSpPr>
          <p:nvPr>
            <p:ph idx="1"/>
          </p:nvPr>
        </p:nvSpPr>
        <p:spPr/>
        <p:txBody>
          <a:bodyPr>
            <a:normAutofit lnSpcReduction="10000"/>
          </a:bodyPr>
          <a:lstStyle/>
          <a:p>
            <a:r>
              <a:rPr lang="en-US" dirty="0"/>
              <a:t> Barriers to prioritizing rural populations in comprehensive cancer control planning (CCCP) processes </a:t>
            </a:r>
          </a:p>
          <a:p>
            <a:r>
              <a:rPr lang="en-US" dirty="0"/>
              <a:t>Successful strategies used to include a rural focus in CCCPs </a:t>
            </a:r>
          </a:p>
          <a:p>
            <a:r>
              <a:rPr lang="en-US" dirty="0"/>
              <a:t>Strategies suggested or planned by interviewees in future CCCPs </a:t>
            </a:r>
          </a:p>
        </p:txBody>
      </p:sp>
      <p:sp>
        <p:nvSpPr>
          <p:cNvPr id="11" name="Footer Placeholder 10">
            <a:extLst>
              <a:ext uri="{FF2B5EF4-FFF2-40B4-BE49-F238E27FC236}">
                <a16:creationId xmlns:a16="http://schemas.microsoft.com/office/drawing/2014/main" id="{E177F992-7342-1D2A-AD1A-2E9CF95C27D1}"/>
              </a:ext>
            </a:extLst>
          </p:cNvPr>
          <p:cNvSpPr>
            <a:spLocks noGrp="1"/>
          </p:cNvSpPr>
          <p:nvPr>
            <p:ph type="ftr" sz="quarter" idx="3"/>
          </p:nvPr>
        </p:nvSpPr>
        <p:spPr/>
        <p:txBody>
          <a:bodyPr/>
          <a:lstStyle/>
          <a:p>
            <a:r>
              <a:rPr lang="en-US"/>
              <a:t>Department of Health Management and Policy</a:t>
            </a:r>
            <a:endParaRPr lang="en-US" dirty="0"/>
          </a:p>
        </p:txBody>
      </p:sp>
      <p:pic>
        <p:nvPicPr>
          <p:cNvPr id="18" name="Picture Placeholder 17" descr="Harvester harvesting grain on a field">
            <a:extLst>
              <a:ext uri="{FF2B5EF4-FFF2-40B4-BE49-F238E27FC236}">
                <a16:creationId xmlns:a16="http://schemas.microsoft.com/office/drawing/2014/main" id="{A8BD0355-BE70-C70F-1C35-59EE7033E394}"/>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7710" r="34"/>
          <a:stretch/>
        </p:blipFill>
        <p:spPr>
          <a:xfrm>
            <a:off x="7159502" y="0"/>
            <a:ext cx="5029200" cy="6392452"/>
          </a:xfrm>
        </p:spPr>
      </p:pic>
      <p:sp>
        <p:nvSpPr>
          <p:cNvPr id="14" name="Title 13">
            <a:extLst>
              <a:ext uri="{FF2B5EF4-FFF2-40B4-BE49-F238E27FC236}">
                <a16:creationId xmlns:a16="http://schemas.microsoft.com/office/drawing/2014/main" id="{43EEA40C-7DE7-AE77-B84B-D111D689FE8E}"/>
              </a:ext>
            </a:extLst>
          </p:cNvPr>
          <p:cNvSpPr>
            <a:spLocks noGrp="1"/>
          </p:cNvSpPr>
          <p:nvPr>
            <p:ph type="title"/>
          </p:nvPr>
        </p:nvSpPr>
        <p:spPr/>
        <p:txBody>
          <a:bodyPr/>
          <a:lstStyle/>
          <a:p>
            <a:r>
              <a:rPr lang="en-US" dirty="0"/>
              <a:t>Results-Identified Domains of Themes</a:t>
            </a:r>
          </a:p>
        </p:txBody>
      </p:sp>
      <p:pic>
        <p:nvPicPr>
          <p:cNvPr id="2" name="Picture 1">
            <a:extLst>
              <a:ext uri="{FF2B5EF4-FFF2-40B4-BE49-F238E27FC236}">
                <a16:creationId xmlns:a16="http://schemas.microsoft.com/office/drawing/2014/main" id="{F2CA5BAE-7113-562D-DD1E-7C90F9709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425" y="5618265"/>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7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5BA8D1-2FBC-0EFA-A71D-BB70B7DF8D78}"/>
              </a:ext>
            </a:extLst>
          </p:cNvPr>
          <p:cNvSpPr>
            <a:spLocks noGrp="1"/>
          </p:cNvSpPr>
          <p:nvPr>
            <p:ph type="title"/>
          </p:nvPr>
        </p:nvSpPr>
        <p:spPr/>
        <p:txBody>
          <a:bodyPr/>
          <a:lstStyle/>
          <a:p>
            <a:r>
              <a:rPr lang="en-US" dirty="0"/>
              <a:t>Results-Barriers to Rural Inclusion</a:t>
            </a:r>
          </a:p>
        </p:txBody>
      </p:sp>
      <p:sp>
        <p:nvSpPr>
          <p:cNvPr id="7" name="Content Placeholder 6">
            <a:extLst>
              <a:ext uri="{FF2B5EF4-FFF2-40B4-BE49-F238E27FC236}">
                <a16:creationId xmlns:a16="http://schemas.microsoft.com/office/drawing/2014/main" id="{788A4D49-430D-FD4E-5EBA-34E51588F571}"/>
              </a:ext>
            </a:extLst>
          </p:cNvPr>
          <p:cNvSpPr>
            <a:spLocks noGrp="1"/>
          </p:cNvSpPr>
          <p:nvPr>
            <p:ph idx="1"/>
          </p:nvPr>
        </p:nvSpPr>
        <p:spPr/>
        <p:txBody>
          <a:bodyPr>
            <a:normAutofit fontScale="92500" lnSpcReduction="10000"/>
          </a:bodyPr>
          <a:lstStyle/>
          <a:p>
            <a:r>
              <a:rPr lang="en-US" dirty="0"/>
              <a:t> </a:t>
            </a:r>
            <a:r>
              <a:rPr lang="en-US" dirty="0">
                <a:latin typeface="+mn-lt"/>
              </a:rPr>
              <a:t>Beliefs that CCCPs should be broad and general</a:t>
            </a:r>
          </a:p>
          <a:p>
            <a:pPr lvl="1"/>
            <a:r>
              <a:rPr lang="en-US" b="0" i="1" dirty="0">
                <a:solidFill>
                  <a:srgbClr val="222222"/>
                </a:solidFill>
                <a:effectLst/>
                <a:latin typeface="+mn-lt"/>
              </a:rPr>
              <a:t>[The plan] doesn’t set any specific priorities for addressing specific disparities; it’s just kind of a general overview of disparities in cancer care</a:t>
            </a:r>
            <a:r>
              <a:rPr lang="en-US" b="0" i="0" dirty="0">
                <a:solidFill>
                  <a:srgbClr val="222222"/>
                </a:solidFill>
                <a:effectLst/>
                <a:latin typeface="+mn-lt"/>
              </a:rPr>
              <a:t>.”</a:t>
            </a:r>
            <a:endParaRPr lang="en-US" dirty="0">
              <a:latin typeface="+mn-lt"/>
            </a:endParaRPr>
          </a:p>
          <a:p>
            <a:r>
              <a:rPr lang="en-US" dirty="0">
                <a:latin typeface="+mn-lt"/>
              </a:rPr>
              <a:t>Challenge of defining “rural populations”</a:t>
            </a:r>
          </a:p>
          <a:p>
            <a:pPr lvl="1"/>
            <a:r>
              <a:rPr lang="en-US" b="0" i="0" dirty="0">
                <a:solidFill>
                  <a:srgbClr val="222222"/>
                </a:solidFill>
                <a:effectLst/>
                <a:latin typeface="+mn-lt"/>
              </a:rPr>
              <a:t>“</a:t>
            </a:r>
            <a:r>
              <a:rPr lang="en-US" b="0" i="1" dirty="0">
                <a:solidFill>
                  <a:srgbClr val="222222"/>
                </a:solidFill>
                <a:effectLst/>
                <a:latin typeface="+mn-lt"/>
              </a:rPr>
              <a:t>I was looking at the numbers… If you look at like HRSA…five counties are actually considered rural…[but] if I go by the state definition of rural with our collaborative members…about 31% [of our counties are rural].”</a:t>
            </a:r>
            <a:endParaRPr lang="en-US" dirty="0">
              <a:latin typeface="+mn-lt"/>
            </a:endParaRPr>
          </a:p>
          <a:p>
            <a:r>
              <a:rPr lang="en-US" dirty="0">
                <a:latin typeface="+mn-lt"/>
              </a:rPr>
              <a:t>Geographic distance </a:t>
            </a:r>
          </a:p>
          <a:p>
            <a:pPr lvl="1"/>
            <a:r>
              <a:rPr lang="en-US" b="0" i="0" dirty="0">
                <a:solidFill>
                  <a:srgbClr val="222222"/>
                </a:solidFill>
                <a:effectLst/>
                <a:latin typeface="+mn-lt"/>
              </a:rPr>
              <a:t>“</a:t>
            </a:r>
            <a:r>
              <a:rPr lang="en-US" b="0" i="1" dirty="0">
                <a:solidFill>
                  <a:srgbClr val="222222"/>
                </a:solidFill>
                <a:effectLst/>
                <a:latin typeface="+mn-lt"/>
              </a:rPr>
              <a:t>For some it even required an overnight stay and depending on what their role with their employer was, it might not have been an activity that the employer would support their participation without them using their own time to do so.</a:t>
            </a:r>
            <a:r>
              <a:rPr lang="en-US" b="0" i="0" dirty="0">
                <a:solidFill>
                  <a:srgbClr val="222222"/>
                </a:solidFill>
                <a:effectLst/>
                <a:latin typeface="+mn-lt"/>
              </a:rPr>
              <a:t>”</a:t>
            </a:r>
            <a:endParaRPr lang="en-US" dirty="0">
              <a:latin typeface="+mn-lt"/>
            </a:endParaRPr>
          </a:p>
          <a:p>
            <a:endParaRPr lang="en-US" dirty="0"/>
          </a:p>
        </p:txBody>
      </p:sp>
      <p:sp>
        <p:nvSpPr>
          <p:cNvPr id="3" name="Footer Placeholder 2">
            <a:extLst>
              <a:ext uri="{FF2B5EF4-FFF2-40B4-BE49-F238E27FC236}">
                <a16:creationId xmlns:a16="http://schemas.microsoft.com/office/drawing/2014/main" id="{838F4960-988B-809A-1F3A-4D79608796D3}"/>
              </a:ext>
            </a:extLst>
          </p:cNvPr>
          <p:cNvSpPr>
            <a:spLocks noGrp="1"/>
          </p:cNvSpPr>
          <p:nvPr>
            <p:ph type="ftr" sz="quarter" idx="3"/>
          </p:nvPr>
        </p:nvSpPr>
        <p:spPr/>
        <p:txBody>
          <a:bodyPr/>
          <a:lstStyle/>
          <a:p>
            <a:r>
              <a:rPr lang="en-US"/>
              <a:t>Department of Health Management and Policy</a:t>
            </a:r>
            <a:endParaRPr lang="en-US" dirty="0"/>
          </a:p>
        </p:txBody>
      </p:sp>
      <p:pic>
        <p:nvPicPr>
          <p:cNvPr id="2" name="Picture 1">
            <a:extLst>
              <a:ext uri="{FF2B5EF4-FFF2-40B4-BE49-F238E27FC236}">
                <a16:creationId xmlns:a16="http://schemas.microsoft.com/office/drawing/2014/main" id="{D428DA18-AE6E-9682-3E70-915D7C532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5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FB7C-8483-2046-A0A1-7073F31FC6E2}"/>
              </a:ext>
            </a:extLst>
          </p:cNvPr>
          <p:cNvSpPr>
            <a:spLocks noGrp="1"/>
          </p:cNvSpPr>
          <p:nvPr>
            <p:ph type="title"/>
          </p:nvPr>
        </p:nvSpPr>
        <p:spPr/>
        <p:txBody>
          <a:bodyPr/>
          <a:lstStyle/>
          <a:p>
            <a:r>
              <a:rPr lang="en-US" dirty="0"/>
              <a:t>Results-Implementation</a:t>
            </a:r>
          </a:p>
        </p:txBody>
      </p:sp>
      <p:sp>
        <p:nvSpPr>
          <p:cNvPr id="3" name="Content Placeholder 2">
            <a:extLst>
              <a:ext uri="{FF2B5EF4-FFF2-40B4-BE49-F238E27FC236}">
                <a16:creationId xmlns:a16="http://schemas.microsoft.com/office/drawing/2014/main" id="{80F12F56-924E-501A-FCC9-014A7EF7B4C1}"/>
              </a:ext>
            </a:extLst>
          </p:cNvPr>
          <p:cNvSpPr>
            <a:spLocks noGrp="1"/>
          </p:cNvSpPr>
          <p:nvPr>
            <p:ph idx="1"/>
          </p:nvPr>
        </p:nvSpPr>
        <p:spPr/>
        <p:txBody>
          <a:bodyPr>
            <a:normAutofit fontScale="92500" lnSpcReduction="10000"/>
          </a:bodyPr>
          <a:lstStyle/>
          <a:p>
            <a:r>
              <a:rPr lang="en-US" dirty="0">
                <a:latin typeface="+mn-lt"/>
              </a:rPr>
              <a:t>Varying levels of rural involvement were identified</a:t>
            </a:r>
          </a:p>
          <a:p>
            <a:r>
              <a:rPr lang="en-US" dirty="0">
                <a:latin typeface="+mn-lt"/>
              </a:rPr>
              <a:t>Methods of involvement</a:t>
            </a:r>
          </a:p>
          <a:p>
            <a:pPr lvl="1"/>
            <a:r>
              <a:rPr lang="en-US" dirty="0">
                <a:latin typeface="+mn-lt"/>
              </a:rPr>
              <a:t>Workgroup/coalition involvement</a:t>
            </a:r>
          </a:p>
          <a:p>
            <a:pPr lvl="2"/>
            <a:r>
              <a:rPr lang="en-US" sz="1800" i="1" dirty="0">
                <a:latin typeface="+mn-lt"/>
                <a:cs typeface="Calibri" panose="020F0502020204030204" pitchFamily="34" charset="0"/>
              </a:rPr>
              <a:t>“So, we have health departments that are serving more of our rural populations that are actively engaged as leadership members and just in our coalition. We have probably nonprofit organizations and those that are doing that work within communities. So, we have nonprofit organizations that are working in our local communities in the northern part, which is more of our rural areas that are actively involved in the coalition.”</a:t>
            </a:r>
          </a:p>
          <a:p>
            <a:pPr lvl="1"/>
            <a:r>
              <a:rPr lang="en-US" dirty="0">
                <a:latin typeface="+mn-lt"/>
              </a:rPr>
              <a:t>Specific health Issues</a:t>
            </a:r>
          </a:p>
          <a:p>
            <a:pPr lvl="2"/>
            <a:r>
              <a:rPr lang="en-US" sz="1800" b="0" i="1" u="none" strike="noStrike" dirty="0">
                <a:solidFill>
                  <a:srgbClr val="000000"/>
                </a:solidFill>
                <a:effectLst/>
                <a:latin typeface="+mn-lt"/>
              </a:rPr>
              <a:t>“So, the western part of the state with survivorship, it was a survivorship workgroup that was sort of revitalized during this time period, and it had been very, very active. They created a beautiful document for survivors around the six dimensions of wellness, and did that, and then it had to be rejuvenated after that. In that rejuvenation, it was a lot of relationship building to be able to go out and recruit people from different areas of the state and luckily, we were able to get people to be engaged.”</a:t>
            </a:r>
            <a:endParaRPr lang="en-US" dirty="0">
              <a:latin typeface="+mn-lt"/>
            </a:endParaRPr>
          </a:p>
        </p:txBody>
      </p:sp>
      <p:sp>
        <p:nvSpPr>
          <p:cNvPr id="4" name="Footer Placeholder 3">
            <a:extLst>
              <a:ext uri="{FF2B5EF4-FFF2-40B4-BE49-F238E27FC236}">
                <a16:creationId xmlns:a16="http://schemas.microsoft.com/office/drawing/2014/main" id="{55237A35-D37A-9A47-6F23-0AEA35490BBB}"/>
              </a:ext>
            </a:extLst>
          </p:cNvPr>
          <p:cNvSpPr>
            <a:spLocks noGrp="1"/>
          </p:cNvSpPr>
          <p:nvPr>
            <p:ph type="ftr" sz="quarter" idx="3"/>
          </p:nvPr>
        </p:nvSpPr>
        <p:spPr>
          <a:xfrm>
            <a:off x="2570772" y="6492875"/>
            <a:ext cx="8684173" cy="365125"/>
          </a:xfrm>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95717EA2-5B2D-218E-778B-6B8B1B983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6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5D15-DF84-C7BB-7AEC-3B821CE8D2E1}"/>
              </a:ext>
            </a:extLst>
          </p:cNvPr>
          <p:cNvSpPr>
            <a:spLocks noGrp="1"/>
          </p:cNvSpPr>
          <p:nvPr>
            <p:ph type="title"/>
          </p:nvPr>
        </p:nvSpPr>
        <p:spPr/>
        <p:txBody>
          <a:bodyPr>
            <a:normAutofit fontScale="90000"/>
          </a:bodyPr>
          <a:lstStyle/>
          <a:p>
            <a:r>
              <a:rPr lang="en-US" dirty="0"/>
              <a:t>Results-Barriers to Rural Involvement in Implementation</a:t>
            </a:r>
          </a:p>
        </p:txBody>
      </p:sp>
      <p:graphicFrame>
        <p:nvGraphicFramePr>
          <p:cNvPr id="8" name="Content Placeholder 2">
            <a:extLst>
              <a:ext uri="{FF2B5EF4-FFF2-40B4-BE49-F238E27FC236}">
                <a16:creationId xmlns:a16="http://schemas.microsoft.com/office/drawing/2014/main" id="{181209BC-FA59-3ADC-ED24-81CC2C19A24E}"/>
              </a:ext>
            </a:extLst>
          </p:cNvPr>
          <p:cNvGraphicFramePr>
            <a:graphicFrameLocks noGrp="1"/>
          </p:cNvGraphicFramePr>
          <p:nvPr>
            <p:ph idx="1"/>
          </p:nvPr>
        </p:nvGraphicFramePr>
        <p:xfrm>
          <a:off x="838200" y="1591689"/>
          <a:ext cx="10515600" cy="4388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E23B23-98FD-7BFE-1815-A0238B13A880}"/>
              </a:ext>
            </a:extLst>
          </p:cNvPr>
          <p:cNvSpPr>
            <a:spLocks noGrp="1"/>
          </p:cNvSpPr>
          <p:nvPr>
            <p:ph type="ftr" sz="quarter" idx="3"/>
          </p:nvPr>
        </p:nvSpPr>
        <p:spPr/>
        <p:txBody>
          <a:bodyPr/>
          <a:lstStyle/>
          <a:p>
            <a:r>
              <a:rPr lang="en-US"/>
              <a:t>Department of Health Management and Policy</a:t>
            </a:r>
            <a:endParaRPr lang="en-US" dirty="0"/>
          </a:p>
        </p:txBody>
      </p:sp>
      <p:pic>
        <p:nvPicPr>
          <p:cNvPr id="12" name="Picture 11">
            <a:extLst>
              <a:ext uri="{FF2B5EF4-FFF2-40B4-BE49-F238E27FC236}">
                <a16:creationId xmlns:a16="http://schemas.microsoft.com/office/drawing/2014/main" id="{B85A19F6-6169-B8D4-47DD-4AFD07A061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37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5D15-DF84-C7BB-7AEC-3B821CE8D2E1}"/>
              </a:ext>
            </a:extLst>
          </p:cNvPr>
          <p:cNvSpPr>
            <a:spLocks noGrp="1"/>
          </p:cNvSpPr>
          <p:nvPr>
            <p:ph type="title"/>
          </p:nvPr>
        </p:nvSpPr>
        <p:spPr/>
        <p:txBody>
          <a:bodyPr>
            <a:normAutofit fontScale="90000"/>
          </a:bodyPr>
          <a:lstStyle/>
          <a:p>
            <a:r>
              <a:rPr lang="en-US" dirty="0"/>
              <a:t>Results-Barriers to Rural Involvement in Implementation</a:t>
            </a:r>
          </a:p>
        </p:txBody>
      </p:sp>
      <p:sp>
        <p:nvSpPr>
          <p:cNvPr id="3" name="Content Placeholder 2">
            <a:extLst>
              <a:ext uri="{FF2B5EF4-FFF2-40B4-BE49-F238E27FC236}">
                <a16:creationId xmlns:a16="http://schemas.microsoft.com/office/drawing/2014/main" id="{3C64BE0E-3A59-CB62-2958-76699CFD6B37}"/>
              </a:ext>
            </a:extLst>
          </p:cNvPr>
          <p:cNvSpPr>
            <a:spLocks noGrp="1"/>
          </p:cNvSpPr>
          <p:nvPr>
            <p:ph idx="1"/>
          </p:nvPr>
        </p:nvSpPr>
        <p:spPr/>
        <p:txBody>
          <a:bodyPr>
            <a:normAutofit fontScale="92500" lnSpcReduction="20000"/>
          </a:bodyPr>
          <a:lstStyle/>
          <a:p>
            <a:r>
              <a:rPr lang="en-US" dirty="0">
                <a:latin typeface="+mn-lt"/>
              </a:rPr>
              <a:t>Lack of resources</a:t>
            </a:r>
          </a:p>
          <a:p>
            <a:pPr lvl="1"/>
            <a:r>
              <a:rPr lang="en-US" dirty="0">
                <a:latin typeface="+mn-lt"/>
              </a:rPr>
              <a:t>“</a:t>
            </a:r>
            <a:r>
              <a:rPr lang="en-US" sz="2400" b="0" i="1" u="none" strike="noStrike" dirty="0">
                <a:solidFill>
                  <a:srgbClr val="000000"/>
                </a:solidFill>
                <a:effectLst/>
                <a:latin typeface="+mn-lt"/>
              </a:rPr>
              <a:t>So beyond just what you said, of course, I think a major barrier is the limitations in financial resources in rural communities, finances, finances, finances. Unless you are in an area where a large university is that maybe has a little bit more of those resources, especially for healthcare…”</a:t>
            </a:r>
          </a:p>
          <a:p>
            <a:r>
              <a:rPr lang="en-US" dirty="0">
                <a:solidFill>
                  <a:srgbClr val="000000"/>
                </a:solidFill>
                <a:latin typeface="+mn-lt"/>
              </a:rPr>
              <a:t>Lack of collaboration efforts</a:t>
            </a:r>
          </a:p>
          <a:p>
            <a:pPr lvl="1"/>
            <a:r>
              <a:rPr lang="en-US" dirty="0">
                <a:latin typeface="+mn-lt"/>
                <a:cs typeface="Calibri" panose="020F0502020204030204" pitchFamily="34" charset="0"/>
              </a:rPr>
              <a:t>“</a:t>
            </a:r>
            <a:r>
              <a:rPr lang="en-US" sz="2400" b="0" i="1" u="none" strike="noStrike" dirty="0">
                <a:solidFill>
                  <a:srgbClr val="000000"/>
                </a:solidFill>
                <a:effectLst/>
                <a:latin typeface="+mn-lt"/>
                <a:cs typeface="Calibri" panose="020F0502020204030204" pitchFamily="34" charset="0"/>
              </a:rPr>
              <a:t>I think at the time our executive director was </a:t>
            </a:r>
            <a:r>
              <a:rPr lang="en-US" sz="2400" b="0" i="1" u="none" strike="noStrike" dirty="0" err="1">
                <a:solidFill>
                  <a:srgbClr val="000000"/>
                </a:solidFill>
                <a:effectLst/>
                <a:latin typeface="+mn-lt"/>
                <a:cs typeface="Calibri" panose="020F0502020204030204" pitchFamily="34" charset="0"/>
              </a:rPr>
              <a:t>kinda</a:t>
            </a:r>
            <a:r>
              <a:rPr lang="en-US" sz="2400" b="0" i="1" u="none" strike="noStrike" dirty="0">
                <a:solidFill>
                  <a:srgbClr val="000000"/>
                </a:solidFill>
                <a:effectLst/>
                <a:latin typeface="+mn-lt"/>
                <a:cs typeface="Calibri" panose="020F0502020204030204" pitchFamily="34" charset="0"/>
              </a:rPr>
              <a:t> newer at it. So, he jumped in knowing that I've got a cancer plan I got develop. Now, it wasn't attempted to reach out to, uh, a few. I know of at least one, um, rural provider, not provider stakeholders that has...statewide access to all the rural, um, provider, PCP offices. But at the time there was not a lot of, of attraction out of that we could get...much feedback from the group. Since then, you know, that relationship has grown. And I think there'll be a much more, um, there'll be a greater collaboration on the development of it, upcoming cancer plan</a:t>
            </a:r>
            <a:r>
              <a:rPr lang="en-US" sz="2400" b="0" i="0" u="none" strike="noStrike" dirty="0">
                <a:solidFill>
                  <a:srgbClr val="000000"/>
                </a:solidFill>
                <a:effectLst/>
                <a:latin typeface="+mn-lt"/>
                <a:cs typeface="Calibri" panose="020F0502020204030204" pitchFamily="34" charset="0"/>
              </a:rPr>
              <a:t>.” </a:t>
            </a:r>
            <a:endParaRPr lang="en-US" dirty="0">
              <a:latin typeface="+mn-lt"/>
              <a:cs typeface="Calibri" panose="020F0502020204030204" pitchFamily="34" charset="0"/>
            </a:endParaRPr>
          </a:p>
        </p:txBody>
      </p:sp>
      <p:sp>
        <p:nvSpPr>
          <p:cNvPr id="4" name="Footer Placeholder 3">
            <a:extLst>
              <a:ext uri="{FF2B5EF4-FFF2-40B4-BE49-F238E27FC236}">
                <a16:creationId xmlns:a16="http://schemas.microsoft.com/office/drawing/2014/main" id="{C7E23B23-98FD-7BFE-1815-A0238B13A880}"/>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377666DF-1D74-020F-3317-CA630A436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40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A3E0D1-2ACD-1772-4766-7F59199D0422}"/>
              </a:ext>
            </a:extLst>
          </p:cNvPr>
          <p:cNvSpPr>
            <a:spLocks noGrp="1"/>
          </p:cNvSpPr>
          <p:nvPr>
            <p:ph type="title"/>
          </p:nvPr>
        </p:nvSpPr>
        <p:spPr/>
        <p:txBody>
          <a:bodyPr>
            <a:normAutofit fontScale="90000"/>
          </a:bodyPr>
          <a:lstStyle/>
          <a:p>
            <a:r>
              <a:rPr lang="en-US" dirty="0"/>
              <a:t>Results-Rural Involvement in Plan Evaluation</a:t>
            </a:r>
          </a:p>
        </p:txBody>
      </p:sp>
      <p:graphicFrame>
        <p:nvGraphicFramePr>
          <p:cNvPr id="8" name="Content Placeholder 5">
            <a:extLst>
              <a:ext uri="{FF2B5EF4-FFF2-40B4-BE49-F238E27FC236}">
                <a16:creationId xmlns:a16="http://schemas.microsoft.com/office/drawing/2014/main" id="{2811C201-BBC8-D1E8-2446-35E3F53046E9}"/>
              </a:ext>
            </a:extLst>
          </p:cNvPr>
          <p:cNvGraphicFramePr>
            <a:graphicFrameLocks noGrp="1"/>
          </p:cNvGraphicFramePr>
          <p:nvPr>
            <p:ph idx="1"/>
            <p:extLst>
              <p:ext uri="{D42A27DB-BD31-4B8C-83A1-F6EECF244321}">
                <p14:modId xmlns:p14="http://schemas.microsoft.com/office/powerpoint/2010/main" val="3239650744"/>
              </p:ext>
            </p:extLst>
          </p:nvPr>
        </p:nvGraphicFramePr>
        <p:xfrm>
          <a:off x="838200" y="1591689"/>
          <a:ext cx="10515600" cy="4388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E883076-A30E-4107-4A51-C26B0A7E31E6}"/>
              </a:ext>
            </a:extLst>
          </p:cNvPr>
          <p:cNvSpPr>
            <a:spLocks noGrp="1"/>
          </p:cNvSpPr>
          <p:nvPr>
            <p:ph type="ftr" sz="quarter" idx="3"/>
          </p:nvPr>
        </p:nvSpPr>
        <p:spPr/>
        <p:txBody>
          <a:bodyPr/>
          <a:lstStyle/>
          <a:p>
            <a:r>
              <a:rPr lang="en-US"/>
              <a:t>Department of Health Management and Policy</a:t>
            </a:r>
            <a:endParaRPr lang="en-US" dirty="0"/>
          </a:p>
        </p:txBody>
      </p:sp>
      <p:pic>
        <p:nvPicPr>
          <p:cNvPr id="7" name="Picture 6">
            <a:extLst>
              <a:ext uri="{FF2B5EF4-FFF2-40B4-BE49-F238E27FC236}">
                <a16:creationId xmlns:a16="http://schemas.microsoft.com/office/drawing/2014/main" id="{18505B85-BA53-BE43-56F1-DA7C89C635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1665" y="558633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19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80" y="475267"/>
            <a:ext cx="10493517" cy="1815651"/>
          </a:xfrm>
        </p:spPr>
        <p:txBody>
          <a:bodyPr>
            <a:normAutofit/>
          </a:bodyPr>
          <a:lstStyle/>
          <a:p>
            <a:r>
              <a:rPr lang="en-US" b="1" dirty="0">
                <a:latin typeface="Source Sans Pro" panose="020B0503030403020204" pitchFamily="34" charset="0"/>
                <a:ea typeface="Source Sans Pro" panose="020B0503030403020204" pitchFamily="34" charset="0"/>
              </a:rPr>
              <a:t> </a:t>
            </a:r>
            <a:r>
              <a:rPr lang="en-US" b="1" dirty="0">
                <a:solidFill>
                  <a:srgbClr val="263C87"/>
                </a:solidFill>
                <a:latin typeface="Source Sans Pro" panose="020B0503030403020204" pitchFamily="34" charset="0"/>
                <a:ea typeface="Source Sans Pro" panose="020B0503030403020204" pitchFamily="34" charset="0"/>
              </a:rPr>
              <a:t>Webinar Housekeeping:</a:t>
            </a:r>
            <a:br>
              <a:rPr lang="en-US" b="1" dirty="0">
                <a:latin typeface="Source Sans Pro" panose="020B0503030403020204" pitchFamily="34" charset="0"/>
                <a:ea typeface="Source Sans Pro" panose="020B0503030403020204" pitchFamily="34" charset="0"/>
              </a:rPr>
            </a:br>
            <a:r>
              <a:rPr lang="en-US" sz="3600" b="1" dirty="0">
                <a:latin typeface="Source Sans Pro" panose="020B0503030403020204" pitchFamily="34" charset="0"/>
                <a:ea typeface="Source Sans Pro" panose="020B0503030403020204" pitchFamily="34" charset="0"/>
              </a:rPr>
              <a:t> Zoom Webinar Orientation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119" y="5345103"/>
            <a:ext cx="12192000" cy="504036"/>
          </a:xfrm>
        </p:spPr>
      </p:pic>
      <p:sp>
        <p:nvSpPr>
          <p:cNvPr id="8" name="Down Arrow 7"/>
          <p:cNvSpPr/>
          <p:nvPr/>
        </p:nvSpPr>
        <p:spPr>
          <a:xfrm rot="19510953">
            <a:off x="4887776" y="4149624"/>
            <a:ext cx="326171" cy="128741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Gill Sans MT"/>
              <a:ea typeface="+mn-ea"/>
              <a:cs typeface="+mn-cs"/>
              <a:sym typeface="Trebuchet MS" pitchFamily="-106" charset="0"/>
            </a:endParaRPr>
          </a:p>
        </p:txBody>
      </p:sp>
      <p:sp>
        <p:nvSpPr>
          <p:cNvPr id="10" name="Down Arrow 9"/>
          <p:cNvSpPr/>
          <p:nvPr/>
        </p:nvSpPr>
        <p:spPr>
          <a:xfrm rot="2053941">
            <a:off x="7242721" y="4124293"/>
            <a:ext cx="326171" cy="128741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Gill Sans MT"/>
              <a:ea typeface="+mn-ea"/>
              <a:cs typeface="+mn-cs"/>
              <a:sym typeface="Trebuchet MS" pitchFamily="-106" charset="0"/>
            </a:endParaRPr>
          </a:p>
        </p:txBody>
      </p:sp>
      <p:sp>
        <p:nvSpPr>
          <p:cNvPr id="13" name="TextBox 12"/>
          <p:cNvSpPr txBox="1"/>
          <p:nvPr/>
        </p:nvSpPr>
        <p:spPr>
          <a:xfrm>
            <a:off x="3186226" y="3651624"/>
            <a:ext cx="2065340" cy="666977"/>
          </a:xfrm>
          <a:prstGeom prst="rect">
            <a:avLst/>
          </a:prstGeom>
          <a:solidFill>
            <a:srgbClr val="FFC000"/>
          </a:solid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ill Sans MT"/>
                <a:ea typeface="+mn-ea"/>
                <a:cs typeface="+mn-cs"/>
                <a:sym typeface="Trebuchet MS" pitchFamily="-106" charset="0"/>
              </a:rPr>
              <a:t>Send a general message/comment</a:t>
            </a:r>
          </a:p>
        </p:txBody>
      </p:sp>
      <p:sp>
        <p:nvSpPr>
          <p:cNvPr id="15" name="TextBox 14"/>
          <p:cNvSpPr txBox="1"/>
          <p:nvPr/>
        </p:nvSpPr>
        <p:spPr>
          <a:xfrm>
            <a:off x="7354695" y="3938882"/>
            <a:ext cx="1681776" cy="379656"/>
          </a:xfrm>
          <a:prstGeom prst="rect">
            <a:avLst/>
          </a:prstGeom>
          <a:solidFill>
            <a:srgbClr val="FFC000"/>
          </a:solid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ill Sans MT"/>
                <a:ea typeface="+mn-ea"/>
                <a:cs typeface="+mn-cs"/>
                <a:sym typeface="Trebuchet MS" pitchFamily="-106" charset="0"/>
              </a:rPr>
              <a:t>Ask a question</a:t>
            </a:r>
          </a:p>
        </p:txBody>
      </p:sp>
      <p:sp>
        <p:nvSpPr>
          <p:cNvPr id="11" name="TextBox 10">
            <a:extLst>
              <a:ext uri="{FF2B5EF4-FFF2-40B4-BE49-F238E27FC236}">
                <a16:creationId xmlns:a16="http://schemas.microsoft.com/office/drawing/2014/main" id="{C8D61B85-94CE-8342-A470-3ECEE2206309}"/>
              </a:ext>
            </a:extLst>
          </p:cNvPr>
          <p:cNvSpPr txBox="1"/>
          <p:nvPr/>
        </p:nvSpPr>
        <p:spPr>
          <a:xfrm>
            <a:off x="129583" y="3077108"/>
            <a:ext cx="2347771" cy="1241622"/>
          </a:xfrm>
          <a:prstGeom prst="rect">
            <a:avLst/>
          </a:prstGeom>
          <a:solidFill>
            <a:srgbClr val="FFC000"/>
          </a:solid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ill Sans MT"/>
                <a:ea typeface="+mn-ea"/>
                <a:cs typeface="+mn-cs"/>
                <a:sym typeface="Trebuchet MS" pitchFamily="-106" charset="0"/>
              </a:rPr>
              <a:t>You are muted by default. The host can un-mute participants, if needed</a:t>
            </a:r>
          </a:p>
        </p:txBody>
      </p:sp>
      <p:sp>
        <p:nvSpPr>
          <p:cNvPr id="12" name="Down Arrow 11">
            <a:extLst>
              <a:ext uri="{FF2B5EF4-FFF2-40B4-BE49-F238E27FC236}">
                <a16:creationId xmlns:a16="http://schemas.microsoft.com/office/drawing/2014/main" id="{9B096302-CE33-5042-8859-A1AA6A0EC6EF}"/>
              </a:ext>
            </a:extLst>
          </p:cNvPr>
          <p:cNvSpPr/>
          <p:nvPr/>
        </p:nvSpPr>
        <p:spPr>
          <a:xfrm>
            <a:off x="1140383" y="4351920"/>
            <a:ext cx="326171" cy="1023073"/>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Gill Sans MT"/>
              <a:ea typeface="+mn-ea"/>
              <a:cs typeface="+mn-cs"/>
              <a:sym typeface="Trebuchet MS" pitchFamily="-106" charset="0"/>
            </a:endParaRPr>
          </a:p>
        </p:txBody>
      </p:sp>
      <p:sp>
        <p:nvSpPr>
          <p:cNvPr id="16" name="Down Arrow 15">
            <a:extLst>
              <a:ext uri="{FF2B5EF4-FFF2-40B4-BE49-F238E27FC236}">
                <a16:creationId xmlns:a16="http://schemas.microsoft.com/office/drawing/2014/main" id="{B694B597-DDEE-AC4C-AA95-4DFD64C5E2AA}"/>
              </a:ext>
            </a:extLst>
          </p:cNvPr>
          <p:cNvSpPr/>
          <p:nvPr/>
        </p:nvSpPr>
        <p:spPr>
          <a:xfrm>
            <a:off x="6077881" y="4061568"/>
            <a:ext cx="326171" cy="128741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FFFFFF"/>
              </a:solidFill>
              <a:effectLst/>
              <a:uLnTx/>
              <a:uFillTx/>
              <a:latin typeface="Gill Sans MT"/>
              <a:ea typeface="+mn-ea"/>
              <a:cs typeface="+mn-cs"/>
              <a:sym typeface="Trebuchet MS" pitchFamily="-106" charset="0"/>
            </a:endParaRPr>
          </a:p>
        </p:txBody>
      </p:sp>
      <p:sp>
        <p:nvSpPr>
          <p:cNvPr id="17" name="TextBox 16">
            <a:extLst>
              <a:ext uri="{FF2B5EF4-FFF2-40B4-BE49-F238E27FC236}">
                <a16:creationId xmlns:a16="http://schemas.microsoft.com/office/drawing/2014/main" id="{4D4167D8-9E27-4648-8B2F-232FB430A92E}"/>
              </a:ext>
            </a:extLst>
          </p:cNvPr>
          <p:cNvSpPr txBox="1"/>
          <p:nvPr/>
        </p:nvSpPr>
        <p:spPr>
          <a:xfrm>
            <a:off x="5511033" y="3938881"/>
            <a:ext cx="1542945" cy="379656"/>
          </a:xfrm>
          <a:prstGeom prst="rect">
            <a:avLst/>
          </a:prstGeom>
          <a:solidFill>
            <a:srgbClr val="FFC000"/>
          </a:solidFill>
        </p:spPr>
        <p:txBody>
          <a:bodyPr wrap="square" rtlCol="0">
            <a:sp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Gill Sans MT"/>
                <a:ea typeface="+mn-ea"/>
                <a:cs typeface="+mn-cs"/>
                <a:sym typeface="Trebuchet MS" pitchFamily="-106" charset="0"/>
              </a:rPr>
              <a:t>Do not use</a:t>
            </a:r>
          </a:p>
        </p:txBody>
      </p:sp>
      <p:sp>
        <p:nvSpPr>
          <p:cNvPr id="3" name="TextBox 2">
            <a:extLst>
              <a:ext uri="{FF2B5EF4-FFF2-40B4-BE49-F238E27FC236}">
                <a16:creationId xmlns:a16="http://schemas.microsoft.com/office/drawing/2014/main" id="{2A176F77-0FDF-9B45-92D8-E00D7C1E2A35}"/>
              </a:ext>
            </a:extLst>
          </p:cNvPr>
          <p:cNvSpPr txBox="1"/>
          <p:nvPr/>
        </p:nvSpPr>
        <p:spPr>
          <a:xfrm>
            <a:off x="-379307" y="7748693"/>
            <a:ext cx="1847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472325B-5F9E-DCD7-290C-F5448B85A8A3}"/>
              </a:ext>
            </a:extLst>
          </p:cNvPr>
          <p:cNvSpPr>
            <a:spLocks noGrp="1"/>
          </p:cNvSpPr>
          <p:nvPr>
            <p:ph type="ftr" sz="quarter" idx="11"/>
          </p:nvPr>
        </p:nvSpPr>
        <p:spPr/>
        <p:txBody>
          <a:bodyPr/>
          <a:lstStyle/>
          <a:p>
            <a:r>
              <a:rPr lang="en-US"/>
              <a:t>Department of Health Management and Policy</a:t>
            </a:r>
          </a:p>
        </p:txBody>
      </p:sp>
    </p:spTree>
    <p:extLst>
      <p:ext uri="{BB962C8B-B14F-4D97-AF65-F5344CB8AC3E}">
        <p14:creationId xmlns:p14="http://schemas.microsoft.com/office/powerpoint/2010/main" val="3938554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1C02-22FF-ABD1-B22A-F5AE33AA60AC}"/>
              </a:ext>
            </a:extLst>
          </p:cNvPr>
          <p:cNvSpPr>
            <a:spLocks noGrp="1"/>
          </p:cNvSpPr>
          <p:nvPr>
            <p:ph type="title"/>
          </p:nvPr>
        </p:nvSpPr>
        <p:spPr/>
        <p:txBody>
          <a:bodyPr>
            <a:normAutofit fontScale="90000"/>
          </a:bodyPr>
          <a:lstStyle/>
          <a:p>
            <a:r>
              <a:rPr lang="en-US" dirty="0"/>
              <a:t>Results-Barriers to Rural Involvement in Evaluation</a:t>
            </a:r>
          </a:p>
        </p:txBody>
      </p:sp>
      <p:sp>
        <p:nvSpPr>
          <p:cNvPr id="3" name="Content Placeholder 2">
            <a:extLst>
              <a:ext uri="{FF2B5EF4-FFF2-40B4-BE49-F238E27FC236}">
                <a16:creationId xmlns:a16="http://schemas.microsoft.com/office/drawing/2014/main" id="{1796EF2A-4034-6C9D-06F4-D2228017E159}"/>
              </a:ext>
            </a:extLst>
          </p:cNvPr>
          <p:cNvSpPr>
            <a:spLocks noGrp="1"/>
          </p:cNvSpPr>
          <p:nvPr>
            <p:ph idx="1"/>
          </p:nvPr>
        </p:nvSpPr>
        <p:spPr/>
        <p:txBody>
          <a:bodyPr>
            <a:normAutofit fontScale="85000" lnSpcReduction="20000"/>
          </a:bodyPr>
          <a:lstStyle/>
          <a:p>
            <a:r>
              <a:rPr lang="en-US" dirty="0">
                <a:latin typeface="+mn-lt"/>
              </a:rPr>
              <a:t>No outside involvement in the evaluation process, so no rural stakeholders involved</a:t>
            </a:r>
          </a:p>
          <a:p>
            <a:pPr lvl="1"/>
            <a:r>
              <a:rPr lang="en-US" i="1" dirty="0">
                <a:latin typeface="+mn-lt"/>
                <a:cs typeface="Calibri" panose="020F0502020204030204" pitchFamily="34" charset="0"/>
              </a:rPr>
              <a:t>“And then how our rural stakeholders are involved in evaluation, if at all. Evaluation of the plan is done within the health department so outside stakeholders are not typically involved in the process. However, our tracking indicator data is annually published to the plan dashboard. So, rural stakeholders are able to monitor progress themselves.”</a:t>
            </a:r>
          </a:p>
          <a:p>
            <a:r>
              <a:rPr lang="en-US" dirty="0">
                <a:latin typeface="+mn-lt"/>
                <a:cs typeface="Calibri" panose="020F0502020204030204" pitchFamily="34" charset="0"/>
              </a:rPr>
              <a:t>Geographic distance</a:t>
            </a:r>
          </a:p>
          <a:p>
            <a:r>
              <a:rPr lang="en-US" dirty="0">
                <a:latin typeface="+mn-lt"/>
                <a:cs typeface="Calibri" panose="020F0502020204030204" pitchFamily="34" charset="0"/>
              </a:rPr>
              <a:t>Lack of relationship with rural stakeholders</a:t>
            </a:r>
          </a:p>
          <a:p>
            <a:r>
              <a:rPr lang="en-US" dirty="0">
                <a:latin typeface="+mn-lt"/>
                <a:cs typeface="Calibri" panose="020F0502020204030204" pitchFamily="34" charset="0"/>
              </a:rPr>
              <a:t>Evaluation metrics may not be relevant to rural areas that experience immediate needs</a:t>
            </a:r>
          </a:p>
          <a:p>
            <a:r>
              <a:rPr lang="en-US" dirty="0">
                <a:latin typeface="+mn-lt"/>
                <a:cs typeface="Calibri" panose="020F0502020204030204" pitchFamily="34" charset="0"/>
              </a:rPr>
              <a:t>COVID-19 hit rural areas especially hard and made it difficult for rural partners to get involved</a:t>
            </a:r>
          </a:p>
        </p:txBody>
      </p:sp>
      <p:sp>
        <p:nvSpPr>
          <p:cNvPr id="4" name="Footer Placeholder 3">
            <a:extLst>
              <a:ext uri="{FF2B5EF4-FFF2-40B4-BE49-F238E27FC236}">
                <a16:creationId xmlns:a16="http://schemas.microsoft.com/office/drawing/2014/main" id="{BD39FF20-BA48-C179-9435-E5261B98E2CB}"/>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8AC8D539-85A8-9C43-BB57-80DD40BC0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45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18E73-71C4-EEFA-85D6-151458392E35}"/>
              </a:ext>
            </a:extLst>
          </p:cNvPr>
          <p:cNvSpPr>
            <a:spLocks noGrp="1"/>
          </p:cNvSpPr>
          <p:nvPr>
            <p:ph type="title"/>
          </p:nvPr>
        </p:nvSpPr>
        <p:spPr/>
        <p:txBody>
          <a:bodyPr/>
          <a:lstStyle/>
          <a:p>
            <a:r>
              <a:rPr lang="en-US" dirty="0"/>
              <a:t>Results-Suggested or Planned Strategies</a:t>
            </a:r>
          </a:p>
        </p:txBody>
      </p:sp>
      <p:sp>
        <p:nvSpPr>
          <p:cNvPr id="3" name="Content Placeholder 2">
            <a:extLst>
              <a:ext uri="{FF2B5EF4-FFF2-40B4-BE49-F238E27FC236}">
                <a16:creationId xmlns:a16="http://schemas.microsoft.com/office/drawing/2014/main" id="{8786B0C0-0513-5083-E457-EF85DB5F10AD}"/>
              </a:ext>
            </a:extLst>
          </p:cNvPr>
          <p:cNvSpPr>
            <a:spLocks noGrp="1"/>
          </p:cNvSpPr>
          <p:nvPr>
            <p:ph idx="1"/>
          </p:nvPr>
        </p:nvSpPr>
        <p:spPr/>
        <p:txBody>
          <a:bodyPr>
            <a:normAutofit fontScale="77500" lnSpcReduction="20000"/>
          </a:bodyPr>
          <a:lstStyle/>
          <a:p>
            <a:r>
              <a:rPr lang="en-US" dirty="0">
                <a:latin typeface="+mn-lt"/>
              </a:rPr>
              <a:t>Building relationships with rural communities</a:t>
            </a:r>
          </a:p>
          <a:p>
            <a:pPr lvl="1"/>
            <a:r>
              <a:rPr lang="en-US" i="1" dirty="0">
                <a:latin typeface="+mn-lt"/>
              </a:rPr>
              <a:t>“We can’t develop another cancer plan that hasn’t been vetted by not just, you know, academics and stakeholders, but by gatekeepers in the communities that we’re trying to affect.”</a:t>
            </a:r>
          </a:p>
          <a:p>
            <a:r>
              <a:rPr lang="en-US" dirty="0">
                <a:latin typeface="+mn-lt"/>
              </a:rPr>
              <a:t>Actively engaging rural partners in plan development</a:t>
            </a:r>
          </a:p>
          <a:p>
            <a:pPr lvl="1"/>
            <a:r>
              <a:rPr lang="en-US" b="0" i="0" dirty="0">
                <a:solidFill>
                  <a:srgbClr val="222222"/>
                </a:solidFill>
                <a:effectLst/>
                <a:latin typeface="+mn-lt"/>
              </a:rPr>
              <a:t>soliciting </a:t>
            </a:r>
            <a:r>
              <a:rPr lang="en-US" b="0" i="1" dirty="0">
                <a:solidFill>
                  <a:srgbClr val="222222"/>
                </a:solidFill>
                <a:effectLst/>
                <a:latin typeface="+mn-lt"/>
              </a:rPr>
              <a:t>“applications for new board members…we want someone from up north, from the east and we want it to be rural…We want diversity, geographic diversity in our new board members</a:t>
            </a:r>
            <a:r>
              <a:rPr lang="en-US" b="0" i="0" dirty="0">
                <a:solidFill>
                  <a:srgbClr val="222222"/>
                </a:solidFill>
                <a:effectLst/>
                <a:latin typeface="+mn-lt"/>
              </a:rPr>
              <a:t>.</a:t>
            </a:r>
            <a:r>
              <a:rPr lang="en-US" b="0" i="1" dirty="0">
                <a:solidFill>
                  <a:srgbClr val="222222"/>
                </a:solidFill>
                <a:effectLst/>
                <a:latin typeface="+mn-lt"/>
              </a:rPr>
              <a:t>”</a:t>
            </a:r>
            <a:r>
              <a:rPr lang="en-US" b="0" i="0" dirty="0">
                <a:solidFill>
                  <a:srgbClr val="222222"/>
                </a:solidFill>
                <a:effectLst/>
                <a:latin typeface="+mn-lt"/>
              </a:rPr>
              <a:t> </a:t>
            </a:r>
          </a:p>
          <a:p>
            <a:r>
              <a:rPr lang="en-US" dirty="0">
                <a:latin typeface="+mn-lt"/>
              </a:rPr>
              <a:t>Developing a better understanding of the rural needs in their state</a:t>
            </a:r>
          </a:p>
          <a:p>
            <a:pPr lvl="1"/>
            <a:r>
              <a:rPr lang="en-US" b="0" i="0" dirty="0">
                <a:solidFill>
                  <a:srgbClr val="222222"/>
                </a:solidFill>
                <a:effectLst/>
                <a:latin typeface="+mn-lt"/>
              </a:rPr>
              <a:t>“</a:t>
            </a:r>
            <a:r>
              <a:rPr lang="en-US" b="0" i="1" dirty="0">
                <a:solidFill>
                  <a:srgbClr val="222222"/>
                </a:solidFill>
                <a:effectLst/>
                <a:latin typeface="+mn-lt"/>
              </a:rPr>
              <a:t>trusting communities to know what they need for themselves… we should be thinking about it as, what are we missing in terms of not being able to serve them in the way that they’ve needed to be served?”</a:t>
            </a:r>
            <a:r>
              <a:rPr lang="en-US" b="0" i="0" dirty="0">
                <a:solidFill>
                  <a:srgbClr val="222222"/>
                </a:solidFill>
                <a:effectLst/>
                <a:latin typeface="+mn-lt"/>
              </a:rPr>
              <a:t> </a:t>
            </a:r>
          </a:p>
          <a:p>
            <a:r>
              <a:rPr lang="en-US" dirty="0">
                <a:latin typeface="+mn-lt"/>
              </a:rPr>
              <a:t>Considering resources needed by rural populations</a:t>
            </a:r>
          </a:p>
          <a:p>
            <a:pPr lvl="1"/>
            <a:r>
              <a:rPr lang="en-US" b="0" i="0" dirty="0">
                <a:solidFill>
                  <a:srgbClr val="222222"/>
                </a:solidFill>
                <a:effectLst/>
                <a:latin typeface="+mn-lt"/>
              </a:rPr>
              <a:t>they have created </a:t>
            </a:r>
            <a:r>
              <a:rPr lang="en-US" b="0" i="1" dirty="0">
                <a:solidFill>
                  <a:srgbClr val="222222"/>
                </a:solidFill>
                <a:effectLst/>
                <a:latin typeface="+mn-lt"/>
              </a:rPr>
              <a:t>“an extensive list of … transportation resources that are…ADA accessible.”</a:t>
            </a:r>
            <a:endParaRPr lang="en-US" dirty="0">
              <a:latin typeface="+mn-lt"/>
            </a:endParaRPr>
          </a:p>
          <a:p>
            <a:pPr lvl="1"/>
            <a:endParaRPr lang="en-US" dirty="0"/>
          </a:p>
        </p:txBody>
      </p:sp>
      <p:sp>
        <p:nvSpPr>
          <p:cNvPr id="4" name="Footer Placeholder 3">
            <a:extLst>
              <a:ext uri="{FF2B5EF4-FFF2-40B4-BE49-F238E27FC236}">
                <a16:creationId xmlns:a16="http://schemas.microsoft.com/office/drawing/2014/main" id="{DB60D4CD-1780-1838-297C-86A4AF41B0CC}"/>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C17E661B-1CF7-A0EB-867E-5495B9335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66411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07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871B-6CE3-1A84-6C68-9EDAA3A2B275}"/>
              </a:ext>
            </a:extLst>
          </p:cNvPr>
          <p:cNvSpPr>
            <a:spLocks noGrp="1"/>
          </p:cNvSpPr>
          <p:nvPr>
            <p:ph type="title"/>
          </p:nvPr>
        </p:nvSpPr>
        <p:spPr/>
        <p:txBody>
          <a:bodyPr/>
          <a:lstStyle/>
          <a:p>
            <a:r>
              <a:rPr lang="en-US" dirty="0"/>
              <a:t>Results-Strategies for Rural Inclusion</a:t>
            </a:r>
          </a:p>
        </p:txBody>
      </p:sp>
      <p:sp>
        <p:nvSpPr>
          <p:cNvPr id="3" name="Content Placeholder 2">
            <a:extLst>
              <a:ext uri="{FF2B5EF4-FFF2-40B4-BE49-F238E27FC236}">
                <a16:creationId xmlns:a16="http://schemas.microsoft.com/office/drawing/2014/main" id="{72E03B44-8036-6A57-0DB9-3D196EE10615}"/>
              </a:ext>
            </a:extLst>
          </p:cNvPr>
          <p:cNvSpPr>
            <a:spLocks noGrp="1"/>
          </p:cNvSpPr>
          <p:nvPr>
            <p:ph idx="1"/>
          </p:nvPr>
        </p:nvSpPr>
        <p:spPr/>
        <p:txBody>
          <a:bodyPr>
            <a:normAutofit fontScale="92500" lnSpcReduction="20000"/>
          </a:bodyPr>
          <a:lstStyle/>
          <a:p>
            <a:r>
              <a:rPr lang="en-US" dirty="0">
                <a:latin typeface="+mn-lt"/>
              </a:rPr>
              <a:t>Collaborating with healthcare systems in rural areas</a:t>
            </a:r>
          </a:p>
          <a:p>
            <a:pPr lvl="1"/>
            <a:r>
              <a:rPr lang="en-US" b="0" i="1" dirty="0">
                <a:solidFill>
                  <a:srgbClr val="222222"/>
                </a:solidFill>
                <a:effectLst/>
                <a:latin typeface="+mn-lt"/>
              </a:rPr>
              <a:t>“membership from some smaller cancer centers that are in more rural areas or serve rural communities” in state cancer consortia</a:t>
            </a:r>
          </a:p>
          <a:p>
            <a:r>
              <a:rPr lang="en-US" dirty="0">
                <a:latin typeface="+mn-lt"/>
              </a:rPr>
              <a:t>Actively recruiting rural constituents</a:t>
            </a:r>
          </a:p>
          <a:p>
            <a:pPr lvl="1"/>
            <a:r>
              <a:rPr lang="en-US" b="0" i="1" dirty="0">
                <a:solidFill>
                  <a:srgbClr val="222222"/>
                </a:solidFill>
                <a:effectLst/>
                <a:latin typeface="+mn-lt"/>
              </a:rPr>
              <a:t>“We did get the rural voice in these seven different work groups. We made sure it wasn’t metro voice only</a:t>
            </a:r>
            <a:r>
              <a:rPr lang="en-US" b="0" i="0" dirty="0">
                <a:solidFill>
                  <a:srgbClr val="222222"/>
                </a:solidFill>
                <a:effectLst/>
                <a:latin typeface="+mn-lt"/>
              </a:rPr>
              <a:t>.</a:t>
            </a:r>
            <a:r>
              <a:rPr lang="en-US" b="0" i="1" dirty="0">
                <a:solidFill>
                  <a:srgbClr val="222222"/>
                </a:solidFill>
                <a:effectLst/>
                <a:latin typeface="+mn-lt"/>
              </a:rPr>
              <a:t>”</a:t>
            </a:r>
          </a:p>
          <a:p>
            <a:r>
              <a:rPr lang="en-US" dirty="0">
                <a:latin typeface="+mn-lt"/>
              </a:rPr>
              <a:t>Leveraging rural community–academic partnerships</a:t>
            </a:r>
          </a:p>
          <a:p>
            <a:pPr lvl="1"/>
            <a:r>
              <a:rPr lang="en-US" b="0" i="1" dirty="0">
                <a:solidFill>
                  <a:srgbClr val="222222"/>
                </a:solidFill>
                <a:effectLst/>
                <a:latin typeface="+mn-lt"/>
              </a:rPr>
              <a:t>“rural cancer advisory group that meets regularly, so we kind of pull from their talent and input</a:t>
            </a:r>
            <a:r>
              <a:rPr lang="en-US" b="0" i="0" dirty="0">
                <a:solidFill>
                  <a:srgbClr val="222222"/>
                </a:solidFill>
                <a:effectLst/>
                <a:latin typeface="+mn-lt"/>
              </a:rPr>
              <a:t>.</a:t>
            </a:r>
            <a:r>
              <a:rPr lang="en-US" b="0" i="1" dirty="0">
                <a:solidFill>
                  <a:srgbClr val="222222"/>
                </a:solidFill>
                <a:effectLst/>
                <a:latin typeface="+mn-lt"/>
              </a:rPr>
              <a:t>”</a:t>
            </a:r>
          </a:p>
          <a:p>
            <a:r>
              <a:rPr lang="en-US" dirty="0">
                <a:latin typeface="+mn-lt"/>
              </a:rPr>
              <a:t>Seeking native nation involvement</a:t>
            </a:r>
          </a:p>
          <a:p>
            <a:pPr lvl="1"/>
            <a:r>
              <a:rPr lang="en-US" b="0" i="0" dirty="0">
                <a:solidFill>
                  <a:srgbClr val="222222"/>
                </a:solidFill>
                <a:effectLst/>
                <a:latin typeface="+mn-lt"/>
              </a:rPr>
              <a:t>“</a:t>
            </a:r>
            <a:r>
              <a:rPr lang="en-US" b="0" i="1" dirty="0">
                <a:solidFill>
                  <a:srgbClr val="222222"/>
                </a:solidFill>
                <a:effectLst/>
                <a:latin typeface="+mn-lt"/>
              </a:rPr>
              <a:t>We’ve always worked with them directly on the development of [our] plan, the activities related to their needs, and what they’re looking to accomplish</a:t>
            </a:r>
            <a:r>
              <a:rPr lang="en-US" b="0" i="0" dirty="0">
                <a:solidFill>
                  <a:srgbClr val="222222"/>
                </a:solidFill>
                <a:effectLst/>
                <a:latin typeface="+mn-lt"/>
              </a:rPr>
              <a:t>.</a:t>
            </a:r>
            <a:r>
              <a:rPr lang="en-US" b="0" i="1" dirty="0">
                <a:solidFill>
                  <a:srgbClr val="222222"/>
                </a:solidFill>
                <a:effectLst/>
                <a:latin typeface="+mn-lt"/>
              </a:rPr>
              <a:t>”</a:t>
            </a:r>
            <a:endParaRPr lang="en-US" dirty="0">
              <a:latin typeface="+mn-lt"/>
            </a:endParaRPr>
          </a:p>
        </p:txBody>
      </p:sp>
      <p:sp>
        <p:nvSpPr>
          <p:cNvPr id="4" name="Footer Placeholder 3">
            <a:extLst>
              <a:ext uri="{FF2B5EF4-FFF2-40B4-BE49-F238E27FC236}">
                <a16:creationId xmlns:a16="http://schemas.microsoft.com/office/drawing/2014/main" id="{1E15DE28-8CDF-6070-EC24-8E708FC1101A}"/>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0E8B9493-394E-81FD-3609-B74C2A746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66411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70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FBF75-FCBD-F2F9-E4EA-5646F6AEB48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8E01AAB-0906-CF36-65BC-54081690FC0F}"/>
              </a:ext>
            </a:extLst>
          </p:cNvPr>
          <p:cNvPicPr>
            <a:picLocks noGrp="1" noChangeAspect="1"/>
          </p:cNvPicPr>
          <p:nvPr>
            <p:ph idx="1"/>
          </p:nvPr>
        </p:nvPicPr>
        <p:blipFill>
          <a:blip r:embed="rId2"/>
          <a:stretch>
            <a:fillRect/>
          </a:stretch>
        </p:blipFill>
        <p:spPr>
          <a:xfrm>
            <a:off x="2570406" y="1592263"/>
            <a:ext cx="7051188" cy="4387850"/>
          </a:xfrm>
        </p:spPr>
      </p:pic>
      <p:sp>
        <p:nvSpPr>
          <p:cNvPr id="4" name="Footer Placeholder 3">
            <a:extLst>
              <a:ext uri="{FF2B5EF4-FFF2-40B4-BE49-F238E27FC236}">
                <a16:creationId xmlns:a16="http://schemas.microsoft.com/office/drawing/2014/main" id="{03325602-0920-F33A-EFE7-39D34194F610}"/>
              </a:ext>
            </a:extLst>
          </p:cNvPr>
          <p:cNvSpPr>
            <a:spLocks noGrp="1"/>
          </p:cNvSpPr>
          <p:nvPr>
            <p:ph type="ftr" sz="quarter" idx="3"/>
          </p:nvPr>
        </p:nvSpPr>
        <p:spPr/>
        <p:txBody>
          <a:bodyPr/>
          <a:lstStyle/>
          <a:p>
            <a:r>
              <a:rPr lang="en-US"/>
              <a:t>Department of Health Management and Policy</a:t>
            </a:r>
            <a:endParaRPr lang="en-US" dirty="0"/>
          </a:p>
        </p:txBody>
      </p:sp>
      <p:pic>
        <p:nvPicPr>
          <p:cNvPr id="7" name="Picture 6">
            <a:extLst>
              <a:ext uri="{FF2B5EF4-FFF2-40B4-BE49-F238E27FC236}">
                <a16:creationId xmlns:a16="http://schemas.microsoft.com/office/drawing/2014/main" id="{D6F3B3B2-B784-592D-AA15-B168A68D3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1594" y="5670614"/>
            <a:ext cx="2268156" cy="54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4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04B386B-12D9-140C-7364-0237A2F1D7F8}"/>
              </a:ext>
            </a:extLst>
          </p:cNvPr>
          <p:cNvSpPr>
            <a:spLocks noGrp="1"/>
          </p:cNvSpPr>
          <p:nvPr>
            <p:ph type="title"/>
          </p:nvPr>
        </p:nvSpPr>
        <p:spPr/>
        <p:txBody>
          <a:bodyPr/>
          <a:lstStyle/>
          <a:p>
            <a:r>
              <a:rPr lang="en-US" dirty="0"/>
              <a:t>Key Takeaways</a:t>
            </a:r>
          </a:p>
        </p:txBody>
      </p:sp>
      <p:pic>
        <p:nvPicPr>
          <p:cNvPr id="3" name="Picture Placeholder 2">
            <a:extLst>
              <a:ext uri="{FF2B5EF4-FFF2-40B4-BE49-F238E27FC236}">
                <a16:creationId xmlns:a16="http://schemas.microsoft.com/office/drawing/2014/main" id="{81EA9724-0AA1-8ACF-0A7B-B7F71FAC00E6}"/>
              </a:ext>
            </a:extLst>
          </p:cNvPr>
          <p:cNvPicPr>
            <a:picLocks noGrp="1" noChangeAspect="1"/>
          </p:cNvPicPr>
          <p:nvPr>
            <p:ph type="pic" sz="quarter" idx="26"/>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559" r="2559"/>
          <a:stretch>
            <a:fillRect/>
          </a:stretch>
        </p:blipFill>
        <p:spPr>
          <a:xfrm>
            <a:off x="1468438" y="2343150"/>
            <a:ext cx="1030287" cy="1085850"/>
          </a:xfrm>
        </p:spPr>
      </p:pic>
      <p:sp>
        <p:nvSpPr>
          <p:cNvPr id="13" name="Content Placeholder 12">
            <a:extLst>
              <a:ext uri="{FF2B5EF4-FFF2-40B4-BE49-F238E27FC236}">
                <a16:creationId xmlns:a16="http://schemas.microsoft.com/office/drawing/2014/main" id="{4BE09D46-D2C3-CEBD-E3DE-4A370AF32BA3}"/>
              </a:ext>
            </a:extLst>
          </p:cNvPr>
          <p:cNvSpPr>
            <a:spLocks noGrp="1"/>
          </p:cNvSpPr>
          <p:nvPr>
            <p:ph idx="17"/>
          </p:nvPr>
        </p:nvSpPr>
        <p:spPr/>
        <p:txBody>
          <a:bodyPr>
            <a:normAutofit fontScale="70000" lnSpcReduction="20000"/>
          </a:bodyPr>
          <a:lstStyle/>
          <a:p>
            <a:r>
              <a:rPr lang="en-US" dirty="0"/>
              <a:t>Focus on relationship building with rural communities</a:t>
            </a:r>
          </a:p>
        </p:txBody>
      </p:sp>
      <p:pic>
        <p:nvPicPr>
          <p:cNvPr id="5" name="Picture Placeholder 4">
            <a:extLst>
              <a:ext uri="{FF2B5EF4-FFF2-40B4-BE49-F238E27FC236}">
                <a16:creationId xmlns:a16="http://schemas.microsoft.com/office/drawing/2014/main" id="{54F59CA1-0F69-4239-6FC5-14C127E20F39}"/>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632" r="2632"/>
          <a:stretch>
            <a:fillRect/>
          </a:stretch>
        </p:blipFill>
        <p:spPr/>
      </p:pic>
      <p:sp>
        <p:nvSpPr>
          <p:cNvPr id="14" name="Content Placeholder 13">
            <a:extLst>
              <a:ext uri="{FF2B5EF4-FFF2-40B4-BE49-F238E27FC236}">
                <a16:creationId xmlns:a16="http://schemas.microsoft.com/office/drawing/2014/main" id="{193AFF9C-6A87-EDA4-D9DC-747BAE0C53E1}"/>
              </a:ext>
            </a:extLst>
          </p:cNvPr>
          <p:cNvSpPr>
            <a:spLocks noGrp="1"/>
          </p:cNvSpPr>
          <p:nvPr>
            <p:ph idx="18"/>
          </p:nvPr>
        </p:nvSpPr>
        <p:spPr/>
        <p:txBody>
          <a:bodyPr>
            <a:normAutofit fontScale="70000" lnSpcReduction="20000"/>
          </a:bodyPr>
          <a:lstStyle/>
          <a:p>
            <a:r>
              <a:rPr lang="en-US" dirty="0"/>
              <a:t>Work through established community partnerships</a:t>
            </a:r>
          </a:p>
        </p:txBody>
      </p:sp>
      <p:pic>
        <p:nvPicPr>
          <p:cNvPr id="7" name="Picture Placeholder 6">
            <a:extLst>
              <a:ext uri="{FF2B5EF4-FFF2-40B4-BE49-F238E27FC236}">
                <a16:creationId xmlns:a16="http://schemas.microsoft.com/office/drawing/2014/main" id="{3C4BDED2-9691-6C61-E792-C0804248B068}"/>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628" r="2628"/>
          <a:stretch>
            <a:fillRect/>
          </a:stretch>
        </p:blipFill>
        <p:spPr/>
      </p:pic>
      <p:sp>
        <p:nvSpPr>
          <p:cNvPr id="15" name="Content Placeholder 14">
            <a:extLst>
              <a:ext uri="{FF2B5EF4-FFF2-40B4-BE49-F238E27FC236}">
                <a16:creationId xmlns:a16="http://schemas.microsoft.com/office/drawing/2014/main" id="{6F62095E-CD8D-F0EE-255A-37C30461FFE9}"/>
              </a:ext>
            </a:extLst>
          </p:cNvPr>
          <p:cNvSpPr>
            <a:spLocks noGrp="1"/>
          </p:cNvSpPr>
          <p:nvPr>
            <p:ph idx="19"/>
          </p:nvPr>
        </p:nvSpPr>
        <p:spPr/>
        <p:txBody>
          <a:bodyPr>
            <a:noAutofit/>
          </a:bodyPr>
          <a:lstStyle/>
          <a:p>
            <a:r>
              <a:rPr lang="en-US" sz="1400" dirty="0"/>
              <a:t>Identify and seek engagement from rural areas that have not previously been represented in the planning process</a:t>
            </a:r>
          </a:p>
        </p:txBody>
      </p:sp>
      <p:pic>
        <p:nvPicPr>
          <p:cNvPr id="9" name="Picture Placeholder 8">
            <a:extLst>
              <a:ext uri="{FF2B5EF4-FFF2-40B4-BE49-F238E27FC236}">
                <a16:creationId xmlns:a16="http://schemas.microsoft.com/office/drawing/2014/main" id="{7491C910-CDA7-3E6D-BF92-3E5CF0381C16}"/>
              </a:ext>
            </a:extLst>
          </p:cNvPr>
          <p:cNvPicPr>
            <a:picLocks noGrp="1" noChangeAspect="1"/>
          </p:cNvPicPr>
          <p:nvPr>
            <p:ph type="pic" sz="quarter" idx="25"/>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570" b="1570"/>
          <a:stretch/>
        </p:blipFill>
        <p:spPr/>
      </p:pic>
      <p:sp>
        <p:nvSpPr>
          <p:cNvPr id="16" name="Content Placeholder 15">
            <a:extLst>
              <a:ext uri="{FF2B5EF4-FFF2-40B4-BE49-F238E27FC236}">
                <a16:creationId xmlns:a16="http://schemas.microsoft.com/office/drawing/2014/main" id="{4D7C61BF-363A-1C9B-9833-ACD069E01AEF}"/>
              </a:ext>
            </a:extLst>
          </p:cNvPr>
          <p:cNvSpPr>
            <a:spLocks noGrp="1"/>
          </p:cNvSpPr>
          <p:nvPr>
            <p:ph idx="20"/>
          </p:nvPr>
        </p:nvSpPr>
        <p:spPr/>
        <p:txBody>
          <a:bodyPr>
            <a:noAutofit/>
          </a:bodyPr>
          <a:lstStyle/>
          <a:p>
            <a:r>
              <a:rPr lang="en-US" sz="1400" dirty="0"/>
              <a:t>Develop deeper understanding about state-specific gaps, assets, and resources</a:t>
            </a:r>
          </a:p>
        </p:txBody>
      </p:sp>
      <p:pic>
        <p:nvPicPr>
          <p:cNvPr id="23" name="Picture Placeholder 22">
            <a:extLst>
              <a:ext uri="{FF2B5EF4-FFF2-40B4-BE49-F238E27FC236}">
                <a16:creationId xmlns:a16="http://schemas.microsoft.com/office/drawing/2014/main" id="{2F340A4D-AF44-C04B-625E-07C4E419DF8B}"/>
              </a:ext>
            </a:extLst>
          </p:cNvPr>
          <p:cNvPicPr>
            <a:picLocks noGrp="1" noChangeAspect="1"/>
          </p:cNvPicPr>
          <p:nvPr>
            <p:ph type="pic" sz="quarter" idx="22"/>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t="629" b="629"/>
          <a:stretch/>
        </p:blipFill>
        <p:spPr/>
      </p:pic>
      <p:sp>
        <p:nvSpPr>
          <p:cNvPr id="17" name="Content Placeholder 16">
            <a:extLst>
              <a:ext uri="{FF2B5EF4-FFF2-40B4-BE49-F238E27FC236}">
                <a16:creationId xmlns:a16="http://schemas.microsoft.com/office/drawing/2014/main" id="{4FFE1805-8863-15A6-A079-B078D58FB0F7}"/>
              </a:ext>
            </a:extLst>
          </p:cNvPr>
          <p:cNvSpPr>
            <a:spLocks noGrp="1"/>
          </p:cNvSpPr>
          <p:nvPr>
            <p:ph idx="21"/>
          </p:nvPr>
        </p:nvSpPr>
        <p:spPr/>
        <p:txBody>
          <a:bodyPr>
            <a:noAutofit/>
          </a:bodyPr>
          <a:lstStyle/>
          <a:p>
            <a:r>
              <a:rPr lang="en-US" sz="1400" dirty="0"/>
              <a:t>Focus on identifying and building resources needed to meet rural health needs</a:t>
            </a:r>
          </a:p>
        </p:txBody>
      </p:sp>
      <p:sp>
        <p:nvSpPr>
          <p:cNvPr id="11" name="Footer Placeholder 10">
            <a:extLst>
              <a:ext uri="{FF2B5EF4-FFF2-40B4-BE49-F238E27FC236}">
                <a16:creationId xmlns:a16="http://schemas.microsoft.com/office/drawing/2014/main" id="{27BA70B0-8152-E887-A4E5-EEE655F83AFA}"/>
              </a:ext>
            </a:extLst>
          </p:cNvPr>
          <p:cNvSpPr>
            <a:spLocks noGrp="1"/>
          </p:cNvSpPr>
          <p:nvPr>
            <p:ph type="ftr" sz="quarter" idx="3"/>
          </p:nvPr>
        </p:nvSpPr>
        <p:spPr/>
        <p:txBody>
          <a:bodyPr/>
          <a:lstStyle/>
          <a:p>
            <a:r>
              <a:rPr lang="en-US"/>
              <a:t>Department of Health Management and Policy</a:t>
            </a:r>
            <a:endParaRPr lang="en-US" dirty="0"/>
          </a:p>
        </p:txBody>
      </p:sp>
      <p:pic>
        <p:nvPicPr>
          <p:cNvPr id="24" name="Picture 23">
            <a:extLst>
              <a:ext uri="{FF2B5EF4-FFF2-40B4-BE49-F238E27FC236}">
                <a16:creationId xmlns:a16="http://schemas.microsoft.com/office/drawing/2014/main" id="{13FA0FCD-EEE3-9052-6E2B-88FE741C826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1665" y="558633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79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A16E-A64D-C010-0419-8E0E81C137AF}"/>
              </a:ext>
            </a:extLst>
          </p:cNvPr>
          <p:cNvSpPr>
            <a:spLocks noGrp="1"/>
          </p:cNvSpPr>
          <p:nvPr>
            <p:ph type="title"/>
          </p:nvPr>
        </p:nvSpPr>
        <p:spPr/>
        <p:txBody>
          <a:bodyPr/>
          <a:lstStyle/>
          <a:p>
            <a:r>
              <a:rPr lang="en-US" dirty="0"/>
              <a:t>Acknowledgments</a:t>
            </a:r>
          </a:p>
        </p:txBody>
      </p:sp>
      <p:sp>
        <p:nvSpPr>
          <p:cNvPr id="3" name="Content Placeholder 2">
            <a:extLst>
              <a:ext uri="{FF2B5EF4-FFF2-40B4-BE49-F238E27FC236}">
                <a16:creationId xmlns:a16="http://schemas.microsoft.com/office/drawing/2014/main" id="{A3887012-CE02-DB1B-2AED-9728AFC764E0}"/>
              </a:ext>
            </a:extLst>
          </p:cNvPr>
          <p:cNvSpPr>
            <a:spLocks noGrp="1"/>
          </p:cNvSpPr>
          <p:nvPr>
            <p:ph idx="1"/>
          </p:nvPr>
        </p:nvSpPr>
        <p:spPr/>
        <p:txBody>
          <a:bodyPr/>
          <a:lstStyle/>
          <a:p>
            <a:r>
              <a:rPr lang="en-US" dirty="0"/>
              <a:t>CPCRN co-authors: Rachel Hirschey, Catherine Rohweder, Jan Eberth, Prajakta Adsul, Yue Guan, Katherine </a:t>
            </a:r>
            <a:r>
              <a:rPr lang="en-US"/>
              <a:t>Yeager, Heidi Haines, </a:t>
            </a:r>
            <a:r>
              <a:rPr lang="en-US" dirty="0"/>
              <a:t>Paige Farris, Jennifer Bea, Andrea Dwyer, Purnima </a:t>
            </a:r>
            <a:r>
              <a:rPr lang="en-US" dirty="0" err="1"/>
              <a:t>Madhavinan</a:t>
            </a:r>
            <a:r>
              <a:rPr lang="en-US" dirty="0"/>
              <a:t>, Radhika Ranganathan, Aaron Seaman, Thuy Vu, Karen Wickersham, Allison Cole, Jessica Islam, Natoshia Askelson</a:t>
            </a:r>
          </a:p>
          <a:p>
            <a:r>
              <a:rPr lang="en-US" dirty="0"/>
              <a:t>CHAI Core Team: Maihan Vu, Randall Teal, Kara Giannone, Alison Hilton</a:t>
            </a:r>
          </a:p>
        </p:txBody>
      </p:sp>
      <p:sp>
        <p:nvSpPr>
          <p:cNvPr id="4" name="Footer Placeholder 3">
            <a:extLst>
              <a:ext uri="{FF2B5EF4-FFF2-40B4-BE49-F238E27FC236}">
                <a16:creationId xmlns:a16="http://schemas.microsoft.com/office/drawing/2014/main" id="{37127940-7FE3-D5AD-662C-23570667E807}"/>
              </a:ext>
            </a:extLst>
          </p:cNvPr>
          <p:cNvSpPr>
            <a:spLocks noGrp="1"/>
          </p:cNvSpPr>
          <p:nvPr>
            <p:ph type="ftr" sz="quarter" idx="3"/>
          </p:nvPr>
        </p:nvSpPr>
        <p:spPr/>
        <p:txBody>
          <a:bodyPr/>
          <a:lstStyle/>
          <a:p>
            <a:r>
              <a:rPr lang="en-US"/>
              <a:t>Department of Health Management and Policy</a:t>
            </a:r>
            <a:endParaRPr lang="en-US" dirty="0"/>
          </a:p>
        </p:txBody>
      </p:sp>
    </p:spTree>
    <p:extLst>
      <p:ext uri="{BB962C8B-B14F-4D97-AF65-F5344CB8AC3E}">
        <p14:creationId xmlns:p14="http://schemas.microsoft.com/office/powerpoint/2010/main" val="257152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87E3-7409-789B-3DBC-194ECEDF1354}"/>
              </a:ext>
            </a:extLst>
          </p:cNvPr>
          <p:cNvSpPr>
            <a:spLocks noGrp="1"/>
          </p:cNvSpPr>
          <p:nvPr>
            <p:ph type="title"/>
          </p:nvPr>
        </p:nvSpPr>
        <p:spPr/>
        <p:txBody>
          <a:bodyPr/>
          <a:lstStyle/>
          <a:p>
            <a:r>
              <a:rPr lang="en-US" dirty="0"/>
              <a:t>For more information…</a:t>
            </a:r>
          </a:p>
        </p:txBody>
      </p:sp>
      <p:sp>
        <p:nvSpPr>
          <p:cNvPr id="3" name="Content Placeholder 2">
            <a:extLst>
              <a:ext uri="{FF2B5EF4-FFF2-40B4-BE49-F238E27FC236}">
                <a16:creationId xmlns:a16="http://schemas.microsoft.com/office/drawing/2014/main" id="{C0A3EFB5-15BE-5DD9-2F9C-7F2F41903478}"/>
              </a:ext>
            </a:extLst>
          </p:cNvPr>
          <p:cNvSpPr>
            <a:spLocks noGrp="1"/>
          </p:cNvSpPr>
          <p:nvPr>
            <p:ph idx="1"/>
          </p:nvPr>
        </p:nvSpPr>
        <p:spPr/>
        <p:txBody>
          <a:bodyPr>
            <a:normAutofit lnSpcReduction="10000"/>
          </a:bodyPr>
          <a:lstStyle/>
          <a:p>
            <a:r>
              <a:rPr lang="en-US" dirty="0"/>
              <a:t>Rural Inclusion in Comprehensive Cancer Control Planning Webinar Series</a:t>
            </a:r>
          </a:p>
          <a:p>
            <a:pPr lvl="1"/>
            <a:r>
              <a:rPr lang="en-US" dirty="0">
                <a:hlinkClick r:id="rId2"/>
              </a:rPr>
              <a:t>Defining and Describing Rural Communities in Comprehensive Cancer Control Planning</a:t>
            </a:r>
            <a:endParaRPr lang="en-US" dirty="0"/>
          </a:p>
          <a:p>
            <a:pPr lvl="1"/>
            <a:r>
              <a:rPr lang="en-US" dirty="0">
                <a:hlinkClick r:id="rId3"/>
              </a:rPr>
              <a:t>Building Rural-Focused Partnerships in Comprehensive Cancer Control Planning</a:t>
            </a:r>
            <a:endParaRPr lang="en-US" dirty="0"/>
          </a:p>
          <a:p>
            <a:pPr lvl="1"/>
            <a:r>
              <a:rPr lang="en-US" dirty="0">
                <a:hlinkClick r:id="rId4"/>
              </a:rPr>
              <a:t>Setting Rural-Focused Goals and Strategies in Comprehensive Cancer Control Planning</a:t>
            </a:r>
            <a:endParaRPr lang="en-US" dirty="0"/>
          </a:p>
          <a:p>
            <a:pPr lvl="1"/>
            <a:r>
              <a:rPr lang="en-US" dirty="0">
                <a:hlinkClick r:id="rId5"/>
              </a:rPr>
              <a:t>Identifying and Implementing Evidence-Based Strategies in Comprehensive Cancer Control Planning</a:t>
            </a:r>
            <a:endParaRPr lang="en-US" dirty="0"/>
          </a:p>
          <a:p>
            <a:r>
              <a:rPr lang="en-US" dirty="0">
                <a:hlinkClick r:id="rId6"/>
              </a:rPr>
              <a:t>Link to journal article</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83BB1C19-0588-0FE7-5678-3DF96283764B}"/>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D7A82D50-B602-0CC4-201A-D02BC75A54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1665" y="558633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3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a:xfrm>
            <a:off x="989081" y="3367173"/>
            <a:ext cx="7163317" cy="1160369"/>
          </a:xfrm>
        </p:spPr>
        <p:txBody>
          <a:bodyPr>
            <a:normAutofit/>
          </a:bodyPr>
          <a:lstStyle/>
          <a:p>
            <a:r>
              <a:rPr lang="en-US" dirty="0"/>
              <a:t>Thank you!</a:t>
            </a:r>
          </a:p>
        </p:txBody>
      </p:sp>
      <p:sp>
        <p:nvSpPr>
          <p:cNvPr id="10" name="Text Placeholder 9">
            <a:extLst>
              <a:ext uri="{FF2B5EF4-FFF2-40B4-BE49-F238E27FC236}">
                <a16:creationId xmlns:a16="http://schemas.microsoft.com/office/drawing/2014/main" id="{0169725C-B55D-4E33-942D-F573641FD183}"/>
              </a:ext>
            </a:extLst>
          </p:cNvPr>
          <p:cNvSpPr>
            <a:spLocks noGrp="1"/>
          </p:cNvSpPr>
          <p:nvPr>
            <p:ph type="body" sz="quarter" idx="12"/>
          </p:nvPr>
        </p:nvSpPr>
        <p:spPr>
          <a:xfrm>
            <a:off x="8625016" y="3029213"/>
            <a:ext cx="2693773" cy="1498329"/>
          </a:xfrm>
        </p:spPr>
        <p:txBody>
          <a:bodyPr/>
          <a:lstStyle/>
          <a:p>
            <a:r>
              <a:rPr lang="en-US" dirty="0"/>
              <a:t>Whitney Zahnd, PhD</a:t>
            </a:r>
          </a:p>
          <a:p>
            <a:r>
              <a:rPr lang="en-US" dirty="0"/>
              <a:t>Assistant Professor</a:t>
            </a:r>
          </a:p>
          <a:p>
            <a:r>
              <a:rPr lang="en-US" dirty="0"/>
              <a:t>Health Management and Policy</a:t>
            </a:r>
          </a:p>
          <a:p>
            <a:endParaRPr lang="en-US" dirty="0"/>
          </a:p>
          <a:p>
            <a:r>
              <a:rPr lang="en-US" dirty="0"/>
              <a:t>whitney-zahnd@uiowa.edu</a:t>
            </a:r>
          </a:p>
        </p:txBody>
      </p:sp>
      <p:sp>
        <p:nvSpPr>
          <p:cNvPr id="7" name="Text Placeholder 6">
            <a:extLst>
              <a:ext uri="{FF2B5EF4-FFF2-40B4-BE49-F238E27FC236}">
                <a16:creationId xmlns:a16="http://schemas.microsoft.com/office/drawing/2014/main" id="{7626708A-2BEF-4E77-BD87-2AAB61F6EA7A}"/>
              </a:ext>
            </a:extLst>
          </p:cNvPr>
          <p:cNvSpPr>
            <a:spLocks noGrp="1"/>
          </p:cNvSpPr>
          <p:nvPr>
            <p:ph type="body" sz="quarter" idx="10"/>
          </p:nvPr>
        </p:nvSpPr>
        <p:spPr>
          <a:xfrm>
            <a:off x="1268413" y="5019675"/>
            <a:ext cx="4680103" cy="774571"/>
          </a:xfrm>
        </p:spPr>
        <p:txBody>
          <a:bodyPr wrap="square">
            <a:spAutoFit/>
          </a:bodyPr>
          <a:lstStyle/>
          <a:p>
            <a:r>
              <a:rPr lang="en-US" dirty="0">
                <a:hlinkClick r:id="rId3"/>
              </a:rPr>
              <a:t>https://www.public-health.uiowa.edu/hmp/</a:t>
            </a:r>
            <a:endParaRPr lang="en-US" dirty="0"/>
          </a:p>
          <a:p>
            <a:r>
              <a:rPr lang="en-US" dirty="0">
                <a:hlinkClick r:id="rId4"/>
              </a:rPr>
              <a:t>www.cpcrn.org</a:t>
            </a:r>
            <a:r>
              <a:rPr lang="en-US" dirty="0"/>
              <a:t> </a:t>
            </a:r>
          </a:p>
        </p:txBody>
      </p:sp>
      <p:sp>
        <p:nvSpPr>
          <p:cNvPr id="2" name="Footer Placeholder 1">
            <a:extLst>
              <a:ext uri="{FF2B5EF4-FFF2-40B4-BE49-F238E27FC236}">
                <a16:creationId xmlns:a16="http://schemas.microsoft.com/office/drawing/2014/main" id="{57AB9F6C-73AD-294A-A3E0-6E87246DD627}"/>
              </a:ext>
            </a:extLst>
          </p:cNvPr>
          <p:cNvSpPr>
            <a:spLocks noGrp="1"/>
          </p:cNvSpPr>
          <p:nvPr>
            <p:ph type="ftr" sz="quarter" idx="3"/>
          </p:nvPr>
        </p:nvSpPr>
        <p:spPr>
          <a:xfrm>
            <a:off x="956096" y="2463764"/>
            <a:ext cx="7157006" cy="365125"/>
          </a:xfrm>
        </p:spPr>
        <p:txBody>
          <a:bodyPr/>
          <a:lstStyle/>
          <a:p>
            <a:r>
              <a:rPr lang="en-US"/>
              <a:t>Department of Health Management and Policy</a:t>
            </a:r>
            <a:endParaRPr lang="en-US" dirty="0"/>
          </a:p>
        </p:txBody>
      </p:sp>
    </p:spTree>
    <p:extLst>
      <p:ext uri="{BB962C8B-B14F-4D97-AF65-F5344CB8AC3E}">
        <p14:creationId xmlns:p14="http://schemas.microsoft.com/office/powerpoint/2010/main" val="398723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7C9F8FA-FF89-BAFB-B1F5-313F254CDD6D}"/>
              </a:ext>
            </a:extLst>
          </p:cNvPr>
          <p:cNvPicPr>
            <a:picLocks noChangeAspect="1"/>
          </p:cNvPicPr>
          <p:nvPr/>
        </p:nvPicPr>
        <p:blipFill>
          <a:blip r:embed="rId2">
            <a:alphaModFix/>
          </a:blip>
          <a:stretch>
            <a:fillRect/>
          </a:stretch>
        </p:blipFill>
        <p:spPr>
          <a:xfrm>
            <a:off x="-35858" y="-245169"/>
            <a:ext cx="12227858" cy="7327921"/>
          </a:xfrm>
          <a:prstGeom prst="rect">
            <a:avLst/>
          </a:prstGeom>
          <a:noFill/>
        </p:spPr>
      </p:pic>
      <p:sp>
        <p:nvSpPr>
          <p:cNvPr id="6" name="Rectangle 5">
            <a:extLst>
              <a:ext uri="{FF2B5EF4-FFF2-40B4-BE49-F238E27FC236}">
                <a16:creationId xmlns:a16="http://schemas.microsoft.com/office/drawing/2014/main" id="{F5148C53-87D4-7EBC-2C28-34881791C6F6}"/>
              </a:ext>
            </a:extLst>
          </p:cNvPr>
          <p:cNvSpPr/>
          <p:nvPr/>
        </p:nvSpPr>
        <p:spPr>
          <a:xfrm>
            <a:off x="1120396" y="568571"/>
            <a:ext cx="9951208" cy="5720858"/>
          </a:xfrm>
          <a:prstGeom prst="rect">
            <a:avLst/>
          </a:prstGeom>
          <a:solidFill>
            <a:schemeClr val="lt1">
              <a:alpha val="9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4" name="Picture 6" descr="Whitney Zahnd Ph.D. - Arnold School of Public Health | University of South  Carolina">
            <a:extLst>
              <a:ext uri="{FF2B5EF4-FFF2-40B4-BE49-F238E27FC236}">
                <a16:creationId xmlns:a16="http://schemas.microsoft.com/office/drawing/2014/main" id="{55FD9883-C9DB-22E7-4D40-E5549E09A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894" y="2431590"/>
            <a:ext cx="2385637" cy="295631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7">
            <a:extLst>
              <a:ext uri="{FF2B5EF4-FFF2-40B4-BE49-F238E27FC236}">
                <a16:creationId xmlns:a16="http://schemas.microsoft.com/office/drawing/2014/main" id="{0391B2B8-A1EE-6761-AB9A-A80C22AD5001}"/>
              </a:ext>
            </a:extLst>
          </p:cNvPr>
          <p:cNvSpPr txBox="1">
            <a:spLocks/>
          </p:cNvSpPr>
          <p:nvPr/>
        </p:nvSpPr>
        <p:spPr>
          <a:xfrm>
            <a:off x="1811894" y="872135"/>
            <a:ext cx="995120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63B88"/>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263B88"/>
                </a:solidFill>
                <a:effectLst/>
                <a:uLnTx/>
                <a:uFillTx/>
                <a:latin typeface="Source Sans Pro" panose="020B0503030403020204" pitchFamily="34" charset="77"/>
                <a:ea typeface="+mj-ea"/>
                <a:cs typeface="+mj-cs"/>
              </a:rPr>
              <a:t>Meet the Presenter</a:t>
            </a:r>
          </a:p>
        </p:txBody>
      </p:sp>
      <p:sp>
        <p:nvSpPr>
          <p:cNvPr id="10" name="Content Placeholder 8">
            <a:extLst>
              <a:ext uri="{FF2B5EF4-FFF2-40B4-BE49-F238E27FC236}">
                <a16:creationId xmlns:a16="http://schemas.microsoft.com/office/drawing/2014/main" id="{A90F457D-904C-1D47-215C-1E47772326EA}"/>
              </a:ext>
            </a:extLst>
          </p:cNvPr>
          <p:cNvSpPr txBox="1">
            <a:spLocks/>
          </p:cNvSpPr>
          <p:nvPr/>
        </p:nvSpPr>
        <p:spPr>
          <a:xfrm>
            <a:off x="4659796" y="2948121"/>
            <a:ext cx="6361555" cy="24933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Source Sans Pro" panose="020B0503030403020204" pitchFamily="34" charset="77"/>
                <a:ea typeface="+mn-ea"/>
                <a:cs typeface="+mn-cs"/>
              </a:defRPr>
            </a:lvl1pPr>
            <a:lvl2pPr marL="3429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Whitney Zahnd, Ph.D.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Assistant Professor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Department of Health Management and Policy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Source Sans Pro" panose="020B0503030403020204" pitchFamily="34" charset="77"/>
                <a:ea typeface="+mn-ea"/>
                <a:cs typeface="+mn-cs"/>
              </a:rPr>
              <a:t>University of Iowa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lumMod val="65000"/>
                  <a:lumOff val="35000"/>
                </a:prstClr>
              </a:solidFill>
              <a:effectLst/>
              <a:uLnTx/>
              <a:uFillTx/>
              <a:latin typeface="Source Sans Pro" panose="020B0503030403020204" pitchFamily="34" charset="77"/>
              <a:ea typeface="+mn-ea"/>
              <a:cs typeface="+mn-cs"/>
            </a:endParaRPr>
          </a:p>
        </p:txBody>
      </p:sp>
    </p:spTree>
    <p:extLst>
      <p:ext uri="{BB962C8B-B14F-4D97-AF65-F5344CB8AC3E}">
        <p14:creationId xmlns:p14="http://schemas.microsoft.com/office/powerpoint/2010/main" val="344284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1AAFCF-AD9A-E738-F9ED-76F5F80669FF}"/>
              </a:ext>
            </a:extLst>
          </p:cNvPr>
          <p:cNvSpPr>
            <a:spLocks noGrp="1"/>
          </p:cNvSpPr>
          <p:nvPr>
            <p:ph type="title"/>
          </p:nvPr>
        </p:nvSpPr>
        <p:spPr/>
        <p:txBody>
          <a:bodyPr>
            <a:normAutofit fontScale="90000"/>
          </a:bodyPr>
          <a:lstStyle/>
          <a:p>
            <a:r>
              <a:rPr lang="en-US" dirty="0"/>
              <a:t>Cancer Prevention and Control Research Network (CPCRN)</a:t>
            </a:r>
          </a:p>
        </p:txBody>
      </p:sp>
      <p:sp>
        <p:nvSpPr>
          <p:cNvPr id="6" name="Content Placeholder 5">
            <a:extLst>
              <a:ext uri="{FF2B5EF4-FFF2-40B4-BE49-F238E27FC236}">
                <a16:creationId xmlns:a16="http://schemas.microsoft.com/office/drawing/2014/main" id="{CF3D6257-2C2C-ED8E-D4BC-1C53A5C7B2CA}"/>
              </a:ext>
            </a:extLst>
          </p:cNvPr>
          <p:cNvSpPr>
            <a:spLocks noGrp="1"/>
          </p:cNvSpPr>
          <p:nvPr>
            <p:ph idx="1"/>
          </p:nvPr>
        </p:nvSpPr>
        <p:spPr/>
        <p:txBody>
          <a:bodyPr>
            <a:normAutofit fontScale="92500" lnSpcReduction="20000"/>
          </a:bodyPr>
          <a:lstStyle/>
          <a:p>
            <a:r>
              <a:rPr lang="en-US" dirty="0"/>
              <a:t>Vision: Reduce the burden of cancer in U.S. populations and eliminate cancer disparities</a:t>
            </a:r>
          </a:p>
          <a:p>
            <a:r>
              <a:rPr lang="en-US" dirty="0"/>
              <a:t>Mission:</a:t>
            </a:r>
          </a:p>
          <a:p>
            <a:pPr lvl="1"/>
            <a:r>
              <a:rPr lang="en-US" dirty="0"/>
              <a:t>Accelerate the adoption and implementation of evidence-based cancer prevention and control strategies in communities</a:t>
            </a:r>
          </a:p>
          <a:p>
            <a:pPr lvl="1"/>
            <a:r>
              <a:rPr lang="en-US" dirty="0"/>
              <a:t>Enhance large-scale efforts to reach underserved populations and reduce their burden of cancer</a:t>
            </a:r>
          </a:p>
          <a:p>
            <a:pPr lvl="1"/>
            <a:r>
              <a:rPr lang="en-US" dirty="0"/>
              <a:t>Deepen our understanding of the predictable processes that achieve those goals</a:t>
            </a:r>
          </a:p>
          <a:p>
            <a:pPr lvl="1"/>
            <a:r>
              <a:rPr lang="en-US" dirty="0"/>
              <a:t>Develop the Dissemination and &amp;Implementation workforce in cancer prevention and control</a:t>
            </a:r>
          </a:p>
          <a:p>
            <a:r>
              <a:rPr lang="en-US" dirty="0"/>
              <a:t>Workgroups and interest groups focused on a variety of areas, including rural cancer</a:t>
            </a:r>
          </a:p>
        </p:txBody>
      </p:sp>
      <p:sp>
        <p:nvSpPr>
          <p:cNvPr id="4" name="Footer Placeholder 3">
            <a:extLst>
              <a:ext uri="{FF2B5EF4-FFF2-40B4-BE49-F238E27FC236}">
                <a16:creationId xmlns:a16="http://schemas.microsoft.com/office/drawing/2014/main" id="{5077BFC8-0883-42D0-F317-5AE52B0FDB5D}"/>
              </a:ext>
            </a:extLst>
          </p:cNvPr>
          <p:cNvSpPr>
            <a:spLocks noGrp="1"/>
          </p:cNvSpPr>
          <p:nvPr>
            <p:ph type="ftr" sz="quarter" idx="3"/>
          </p:nvPr>
        </p:nvSpPr>
        <p:spPr/>
        <p:txBody>
          <a:bodyPr/>
          <a:lstStyle/>
          <a:p>
            <a:r>
              <a:rPr lang="en-US"/>
              <a:t>Department of Health Management and Policy</a:t>
            </a:r>
          </a:p>
        </p:txBody>
      </p:sp>
      <p:pic>
        <p:nvPicPr>
          <p:cNvPr id="7" name="Picture 6">
            <a:extLst>
              <a:ext uri="{FF2B5EF4-FFF2-40B4-BE49-F238E27FC236}">
                <a16:creationId xmlns:a16="http://schemas.microsoft.com/office/drawing/2014/main" id="{CA49FAFA-2605-5498-A7E3-34EAFEC7B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45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D2827-2AD7-42CC-9E93-42A1674F9397}"/>
              </a:ext>
            </a:extLst>
          </p:cNvPr>
          <p:cNvSpPr>
            <a:spLocks noGrp="1"/>
          </p:cNvSpPr>
          <p:nvPr>
            <p:ph type="title"/>
          </p:nvPr>
        </p:nvSpPr>
        <p:spPr/>
        <p:txBody>
          <a:bodyPr/>
          <a:lstStyle/>
          <a:p>
            <a:r>
              <a:rPr lang="en-US" dirty="0"/>
              <a:t>Objectives</a:t>
            </a:r>
          </a:p>
        </p:txBody>
      </p:sp>
      <p:sp>
        <p:nvSpPr>
          <p:cNvPr id="4" name="Footer Placeholder 3">
            <a:extLst>
              <a:ext uri="{FF2B5EF4-FFF2-40B4-BE49-F238E27FC236}">
                <a16:creationId xmlns:a16="http://schemas.microsoft.com/office/drawing/2014/main" id="{4620207C-BFF8-4D2A-99D2-401043F3643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Department of Health Management and Policy</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Content Placeholder 6">
            <a:extLst>
              <a:ext uri="{FF2B5EF4-FFF2-40B4-BE49-F238E27FC236}">
                <a16:creationId xmlns:a16="http://schemas.microsoft.com/office/drawing/2014/main" id="{163F0D81-73B3-4874-A2C0-DF8495400039}"/>
              </a:ext>
            </a:extLst>
          </p:cNvPr>
          <p:cNvSpPr>
            <a:spLocks noGrp="1"/>
          </p:cNvSpPr>
          <p:nvPr>
            <p:ph idx="1"/>
          </p:nvPr>
        </p:nvSpPr>
        <p:spPr>
          <a:xfrm>
            <a:off x="838200" y="1620264"/>
            <a:ext cx="10515600" cy="4388698"/>
          </a:xfrm>
        </p:spPr>
        <p:txBody>
          <a:bodyPr/>
          <a:lstStyle/>
          <a:p>
            <a:r>
              <a:rPr lang="en-US" dirty="0"/>
              <a:t>To describe how rural perspectives are included in comprehensive cancer control planning processes. </a:t>
            </a:r>
          </a:p>
          <a:p>
            <a:r>
              <a:rPr lang="en-US" dirty="0"/>
              <a:t>To identify barriers and strategies to including rural perspectives in comprehensive cancer control planning processes. </a:t>
            </a:r>
          </a:p>
        </p:txBody>
      </p:sp>
      <p:pic>
        <p:nvPicPr>
          <p:cNvPr id="3" name="Picture 2">
            <a:extLst>
              <a:ext uri="{FF2B5EF4-FFF2-40B4-BE49-F238E27FC236}">
                <a16:creationId xmlns:a16="http://schemas.microsoft.com/office/drawing/2014/main" id="{6AC34025-4E7B-9286-3DEA-2BC643807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1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7AE02-398E-4042-98E8-2A37B21FA968}"/>
              </a:ext>
            </a:extLst>
          </p:cNvPr>
          <p:cNvSpPr>
            <a:spLocks noGrp="1"/>
          </p:cNvSpPr>
          <p:nvPr>
            <p:ph type="title"/>
          </p:nvPr>
        </p:nvSpPr>
        <p:spPr>
          <a:xfrm>
            <a:off x="842481" y="174592"/>
            <a:ext cx="9225617" cy="1243649"/>
          </a:xfrm>
        </p:spPr>
        <p:txBody>
          <a:bodyPr/>
          <a:lstStyle/>
          <a:p>
            <a:r>
              <a:rPr lang="en-US" b="1" dirty="0"/>
              <a:t>Rural Cancer Disparities</a:t>
            </a:r>
          </a:p>
        </p:txBody>
      </p:sp>
      <p:pic>
        <p:nvPicPr>
          <p:cNvPr id="3" name="Graphic 2" descr="Hospital">
            <a:extLst>
              <a:ext uri="{FF2B5EF4-FFF2-40B4-BE49-F238E27FC236}">
                <a16:creationId xmlns:a16="http://schemas.microsoft.com/office/drawing/2014/main" id="{FD9E4D84-7F71-4A69-994C-6A4FB78033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4443" y="1541451"/>
            <a:ext cx="1685452" cy="1685452"/>
          </a:xfrm>
          <a:prstGeom prst="rect">
            <a:avLst/>
          </a:prstGeom>
        </p:spPr>
      </p:pic>
      <p:pic>
        <p:nvPicPr>
          <p:cNvPr id="8" name="Graphic 7" descr="Group of people">
            <a:extLst>
              <a:ext uri="{FF2B5EF4-FFF2-40B4-BE49-F238E27FC236}">
                <a16:creationId xmlns:a16="http://schemas.microsoft.com/office/drawing/2014/main" id="{43DF2589-26FC-4A00-8C77-DC53AC092F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4883" y="1687699"/>
            <a:ext cx="1313633" cy="1313633"/>
          </a:xfrm>
          <a:prstGeom prst="rect">
            <a:avLst/>
          </a:prstGeom>
        </p:spPr>
      </p:pic>
      <p:pic>
        <p:nvPicPr>
          <p:cNvPr id="11" name="Graphic 10" descr="Bar graph with downward trend">
            <a:extLst>
              <a:ext uri="{FF2B5EF4-FFF2-40B4-BE49-F238E27FC236}">
                <a16:creationId xmlns:a16="http://schemas.microsoft.com/office/drawing/2014/main" id="{199CA0AE-71E8-4189-BB14-848CD55654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3429" y="1625133"/>
            <a:ext cx="1685452" cy="1685452"/>
          </a:xfrm>
          <a:prstGeom prst="rect">
            <a:avLst/>
          </a:prstGeom>
        </p:spPr>
      </p:pic>
      <p:sp>
        <p:nvSpPr>
          <p:cNvPr id="12" name="TextBox 11">
            <a:extLst>
              <a:ext uri="{FF2B5EF4-FFF2-40B4-BE49-F238E27FC236}">
                <a16:creationId xmlns:a16="http://schemas.microsoft.com/office/drawing/2014/main" id="{97591588-1475-4802-ADCB-D8EB27E4B89E}"/>
              </a:ext>
            </a:extLst>
          </p:cNvPr>
          <p:cNvSpPr txBox="1"/>
          <p:nvPr/>
        </p:nvSpPr>
        <p:spPr>
          <a:xfrm>
            <a:off x="4307956" y="3285461"/>
            <a:ext cx="2945641" cy="2269852"/>
          </a:xfrm>
          <a:prstGeom prst="rect">
            <a:avLst/>
          </a:prstGeom>
          <a:noFill/>
        </p:spPr>
        <p:txBody>
          <a:bodyPr wrap="square" rtlCol="0">
            <a:spAutoFit/>
          </a:bodyPr>
          <a:lstStyle/>
          <a:p>
            <a:r>
              <a:rPr lang="en-US" sz="1600" b="1" dirty="0"/>
              <a:t>Cancer Outcome Disparities</a:t>
            </a:r>
          </a:p>
          <a:p>
            <a:pPr marL="214313" indent="-214313">
              <a:buFont typeface="Arial" panose="020B0604020202020204" pitchFamily="34" charset="0"/>
              <a:buChar char="•"/>
            </a:pPr>
            <a:r>
              <a:rPr lang="en-US" sz="1600" dirty="0"/>
              <a:t>More prevalent “risky” health behaviors, overall and among survivors</a:t>
            </a:r>
          </a:p>
          <a:p>
            <a:pPr marL="214313" indent="-214313">
              <a:buFont typeface="Arial" panose="020B0604020202020204" pitchFamily="34" charset="0"/>
              <a:buChar char="•"/>
            </a:pPr>
            <a:r>
              <a:rPr lang="en-US" sz="1600" dirty="0"/>
              <a:t>Higher incidence rates of preventable cancers</a:t>
            </a:r>
          </a:p>
          <a:p>
            <a:pPr marL="214313" indent="-214313">
              <a:buFont typeface="Arial" panose="020B0604020202020204" pitchFamily="34" charset="0"/>
              <a:buChar char="•"/>
            </a:pPr>
            <a:r>
              <a:rPr lang="en-US" sz="1600" dirty="0"/>
              <a:t>Lower screening rates </a:t>
            </a:r>
          </a:p>
          <a:p>
            <a:pPr marL="214313" indent="-214313">
              <a:buFont typeface="Arial" panose="020B0604020202020204" pitchFamily="34" charset="0"/>
              <a:buChar char="•"/>
            </a:pPr>
            <a:r>
              <a:rPr lang="en-US" sz="1600" dirty="0"/>
              <a:t>Higher mortality rates</a:t>
            </a:r>
          </a:p>
          <a:p>
            <a:endParaRPr lang="en-US" sz="1350" dirty="0"/>
          </a:p>
        </p:txBody>
      </p:sp>
      <p:sp>
        <p:nvSpPr>
          <p:cNvPr id="13" name="TextBox 12">
            <a:extLst>
              <a:ext uri="{FF2B5EF4-FFF2-40B4-BE49-F238E27FC236}">
                <a16:creationId xmlns:a16="http://schemas.microsoft.com/office/drawing/2014/main" id="{23E371FD-815F-40F6-A8C4-29422996F482}"/>
              </a:ext>
            </a:extLst>
          </p:cNvPr>
          <p:cNvSpPr txBox="1"/>
          <p:nvPr/>
        </p:nvSpPr>
        <p:spPr>
          <a:xfrm>
            <a:off x="634634" y="3205157"/>
            <a:ext cx="3148574" cy="2062103"/>
          </a:xfrm>
          <a:prstGeom prst="rect">
            <a:avLst/>
          </a:prstGeom>
          <a:noFill/>
        </p:spPr>
        <p:txBody>
          <a:bodyPr wrap="square" rtlCol="0">
            <a:spAutoFit/>
          </a:bodyPr>
          <a:lstStyle/>
          <a:p>
            <a:r>
              <a:rPr lang="en-US" sz="1600" b="1" dirty="0"/>
              <a:t>Sociodemographic Characteristics</a:t>
            </a:r>
          </a:p>
          <a:p>
            <a:pPr marL="214313" indent="-214313">
              <a:buFont typeface="Arial" panose="020B0604020202020204" pitchFamily="34" charset="0"/>
              <a:buChar char="•"/>
            </a:pPr>
            <a:r>
              <a:rPr lang="en-US" sz="1600" dirty="0"/>
              <a:t>15-20% of Americans live in rural areas</a:t>
            </a:r>
          </a:p>
          <a:p>
            <a:pPr marL="214313" indent="-214313">
              <a:buFont typeface="Arial" panose="020B0604020202020204" pitchFamily="34" charset="0"/>
              <a:buChar char="•"/>
            </a:pPr>
            <a:r>
              <a:rPr lang="en-US" sz="1600" dirty="0"/>
              <a:t>24% of rural persons are people of color</a:t>
            </a:r>
          </a:p>
          <a:p>
            <a:pPr marL="214313" indent="-214313">
              <a:buFont typeface="Arial" panose="020B0604020202020204" pitchFamily="34" charset="0"/>
              <a:buChar char="•"/>
            </a:pPr>
            <a:r>
              <a:rPr lang="en-US" sz="1600" dirty="0"/>
              <a:t>Older and poorer than urban populations</a:t>
            </a:r>
          </a:p>
        </p:txBody>
      </p:sp>
      <p:sp>
        <p:nvSpPr>
          <p:cNvPr id="14" name="TextBox 13">
            <a:extLst>
              <a:ext uri="{FF2B5EF4-FFF2-40B4-BE49-F238E27FC236}">
                <a16:creationId xmlns:a16="http://schemas.microsoft.com/office/drawing/2014/main" id="{EBF86B6C-9E2A-42C6-95E6-8030B0C2BD56}"/>
              </a:ext>
            </a:extLst>
          </p:cNvPr>
          <p:cNvSpPr txBox="1"/>
          <p:nvPr/>
        </p:nvSpPr>
        <p:spPr>
          <a:xfrm>
            <a:off x="8113818" y="3201779"/>
            <a:ext cx="3129852" cy="2269852"/>
          </a:xfrm>
          <a:prstGeom prst="rect">
            <a:avLst/>
          </a:prstGeom>
          <a:noFill/>
        </p:spPr>
        <p:txBody>
          <a:bodyPr wrap="square" rtlCol="0">
            <a:spAutoFit/>
          </a:bodyPr>
          <a:lstStyle/>
          <a:p>
            <a:r>
              <a:rPr lang="en-US" sz="1600" b="1" dirty="0"/>
              <a:t>Cancer Care Disparities</a:t>
            </a:r>
          </a:p>
          <a:p>
            <a:pPr marL="214313" indent="-214313">
              <a:buFont typeface="Arial" panose="020B0604020202020204" pitchFamily="34" charset="0"/>
              <a:buChar char="•"/>
            </a:pPr>
            <a:r>
              <a:rPr lang="en-US" sz="1600" dirty="0"/>
              <a:t>Less access to primary care practitioners, cancer specialists, NCI-designated cancer centers</a:t>
            </a:r>
          </a:p>
          <a:p>
            <a:pPr marL="214313" indent="-214313">
              <a:buFont typeface="Arial" panose="020B0604020202020204" pitchFamily="34" charset="0"/>
              <a:buChar char="•"/>
            </a:pPr>
            <a:r>
              <a:rPr lang="en-US" sz="1600" dirty="0"/>
              <a:t>Less likely to receive guideline-concordant treatment</a:t>
            </a:r>
          </a:p>
          <a:p>
            <a:endParaRPr lang="en-US" sz="1350" dirty="0"/>
          </a:p>
        </p:txBody>
      </p:sp>
      <p:sp>
        <p:nvSpPr>
          <p:cNvPr id="2" name="TextBox 1">
            <a:extLst>
              <a:ext uri="{FF2B5EF4-FFF2-40B4-BE49-F238E27FC236}">
                <a16:creationId xmlns:a16="http://schemas.microsoft.com/office/drawing/2014/main" id="{4961877B-E3DE-43C2-AD1B-7BF2AAF9F064}"/>
              </a:ext>
            </a:extLst>
          </p:cNvPr>
          <p:cNvSpPr txBox="1"/>
          <p:nvPr/>
        </p:nvSpPr>
        <p:spPr>
          <a:xfrm>
            <a:off x="1848137" y="5381206"/>
            <a:ext cx="7214303" cy="738664"/>
          </a:xfrm>
          <a:prstGeom prst="rect">
            <a:avLst/>
          </a:prstGeom>
          <a:noFill/>
        </p:spPr>
        <p:txBody>
          <a:bodyPr wrap="square" rtlCol="0">
            <a:spAutoFit/>
          </a:bodyPr>
          <a:lstStyle/>
          <a:p>
            <a:r>
              <a:rPr lang="en-US" sz="1050" dirty="0"/>
              <a:t>Sources: U.S. Census Bureau. Rural Health Information Hub. Matthews et al. MMWR </a:t>
            </a:r>
            <a:r>
              <a:rPr lang="en-US" sz="1050" dirty="0" err="1"/>
              <a:t>Surveill</a:t>
            </a:r>
            <a:r>
              <a:rPr lang="en-US" sz="1050" dirty="0"/>
              <a:t> </a:t>
            </a:r>
            <a:r>
              <a:rPr lang="en-US" sz="1050" dirty="0" err="1"/>
              <a:t>Summ</a:t>
            </a:r>
            <a:r>
              <a:rPr lang="en-US" sz="1050" dirty="0"/>
              <a:t> 2017. Henley et al. MMWR </a:t>
            </a:r>
            <a:r>
              <a:rPr lang="en-US" sz="1050" dirty="0" err="1"/>
              <a:t>Surveill</a:t>
            </a:r>
            <a:r>
              <a:rPr lang="en-US" sz="1050" dirty="0"/>
              <a:t> </a:t>
            </a:r>
            <a:r>
              <a:rPr lang="en-US" sz="1050" dirty="0" err="1"/>
              <a:t>Summ</a:t>
            </a:r>
            <a:r>
              <a:rPr lang="en-US" sz="1050" dirty="0"/>
              <a:t>. 2017. Zahnd et al. Cancer Epidemiol Biomarkers Prev. 2018. Cole et al. Cancer Med. 2012. Onega et al. Cancer. 2017. Hung et al. Cancer. 2019. Chow et al, Dis Colon Rectum. 2015.; Charlton et al, Oncology, 2015.</a:t>
            </a:r>
          </a:p>
        </p:txBody>
      </p:sp>
      <p:sp>
        <p:nvSpPr>
          <p:cNvPr id="15" name="Footer Placeholder 3">
            <a:extLst>
              <a:ext uri="{FF2B5EF4-FFF2-40B4-BE49-F238E27FC236}">
                <a16:creationId xmlns:a16="http://schemas.microsoft.com/office/drawing/2014/main" id="{B3078928-9EDF-4B77-A2A6-30A39578ED48}"/>
              </a:ext>
            </a:extLst>
          </p:cNvPr>
          <p:cNvSpPr>
            <a:spLocks noGrp="1"/>
          </p:cNvSpPr>
          <p:nvPr>
            <p:ph type="ftr" sz="quarter" idx="3"/>
          </p:nvPr>
        </p:nvSpPr>
        <p:spPr>
          <a:xfrm>
            <a:off x="3650974" y="6441194"/>
            <a:ext cx="6276046" cy="365125"/>
          </a:xfrm>
        </p:spPr>
        <p:txBody>
          <a:bodyPr/>
          <a:lstStyle/>
          <a:p>
            <a:pPr>
              <a:spcAft>
                <a:spcPts val="600"/>
              </a:spcAft>
            </a:pPr>
            <a:r>
              <a:rPr lang="en-US"/>
              <a:t>Department of Health Management and Policy</a:t>
            </a:r>
            <a:endParaRPr lang="en-US" dirty="0"/>
          </a:p>
        </p:txBody>
      </p:sp>
      <p:pic>
        <p:nvPicPr>
          <p:cNvPr id="4" name="Picture 3">
            <a:extLst>
              <a:ext uri="{FF2B5EF4-FFF2-40B4-BE49-F238E27FC236}">
                <a16:creationId xmlns:a16="http://schemas.microsoft.com/office/drawing/2014/main" id="{992E0E7E-E349-4CF0-FF07-963FBEA52F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5CBD3B2-E773-4C1A-9EF3-DC64C3447C50}"/>
              </a:ext>
            </a:extLst>
          </p:cNvPr>
          <p:cNvSpPr>
            <a:spLocks noGrp="1" noChangeArrowheads="1"/>
          </p:cNvSpPr>
          <p:nvPr>
            <p:ph type="title"/>
          </p:nvPr>
        </p:nvSpPr>
        <p:spPr>
          <a:xfrm>
            <a:off x="603315" y="320675"/>
            <a:ext cx="11001081" cy="990600"/>
          </a:xfrm>
        </p:spPr>
        <p:txBody>
          <a:bodyPr/>
          <a:lstStyle/>
          <a:p>
            <a:pPr eaLnBrk="1" hangingPunct="1"/>
            <a:r>
              <a:rPr lang="en-US" altLang="en-US" dirty="0"/>
              <a:t>Rural Cancer Incidence Disparities</a:t>
            </a:r>
          </a:p>
        </p:txBody>
      </p:sp>
      <p:pic>
        <p:nvPicPr>
          <p:cNvPr id="6" name="Picture 6" descr="A close up of a map&#10;&#10;Description generated with high confidence">
            <a:extLst>
              <a:ext uri="{FF2B5EF4-FFF2-40B4-BE49-F238E27FC236}">
                <a16:creationId xmlns:a16="http://schemas.microsoft.com/office/drawing/2014/main" id="{06DF2BF0-22D3-4A52-9C49-791124DD74D2}"/>
              </a:ext>
            </a:extLst>
          </p:cNvPr>
          <p:cNvPicPr>
            <a:picLocks noGrp="1" noChangeAspect="1"/>
          </p:cNvPicPr>
          <p:nvPr>
            <p:ph idx="1"/>
          </p:nvPr>
        </p:nvPicPr>
        <p:blipFill>
          <a:blip r:embed="rId3"/>
          <a:stretch>
            <a:fillRect/>
          </a:stretch>
        </p:blipFill>
        <p:spPr>
          <a:xfrm>
            <a:off x="2811985" y="1308040"/>
            <a:ext cx="8868404" cy="4624683"/>
          </a:xfrm>
          <a:prstGeom prst="rect">
            <a:avLst/>
          </a:prstGeom>
        </p:spPr>
      </p:pic>
      <p:sp>
        <p:nvSpPr>
          <p:cNvPr id="9" name="TextBox 8">
            <a:extLst>
              <a:ext uri="{FF2B5EF4-FFF2-40B4-BE49-F238E27FC236}">
                <a16:creationId xmlns:a16="http://schemas.microsoft.com/office/drawing/2014/main" id="{C4765DED-3FA7-4CE4-B42E-3E2EE60AD550}"/>
              </a:ext>
            </a:extLst>
          </p:cNvPr>
          <p:cNvSpPr txBox="1"/>
          <p:nvPr/>
        </p:nvSpPr>
        <p:spPr>
          <a:xfrm>
            <a:off x="453427" y="2049313"/>
            <a:ext cx="2153729"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Rural populations had higher incidence of tobacco-associated, HPV-associated, and </a:t>
            </a:r>
            <a:endParaRPr lang="en-US" dirty="0"/>
          </a:p>
          <a:p>
            <a:r>
              <a:rPr lang="en-US" b="1" dirty="0"/>
              <a:t>colorectal cancer.</a:t>
            </a:r>
            <a:endParaRPr lang="en-US" b="1" dirty="0">
              <a:cs typeface="Arial"/>
            </a:endParaRPr>
          </a:p>
        </p:txBody>
      </p:sp>
      <p:sp>
        <p:nvSpPr>
          <p:cNvPr id="10" name="TextBox 9">
            <a:extLst>
              <a:ext uri="{FF2B5EF4-FFF2-40B4-BE49-F238E27FC236}">
                <a16:creationId xmlns:a16="http://schemas.microsoft.com/office/drawing/2014/main" id="{261EE237-CC7C-451C-80BC-59956ACFA1ED}"/>
              </a:ext>
            </a:extLst>
          </p:cNvPr>
          <p:cNvSpPr txBox="1">
            <a:spLocks noChangeArrowheads="1"/>
          </p:cNvSpPr>
          <p:nvPr/>
        </p:nvSpPr>
        <p:spPr bwMode="auto">
          <a:xfrm>
            <a:off x="2529293" y="6028482"/>
            <a:ext cx="79843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latin typeface="Arial"/>
                <a:cs typeface="Arial"/>
              </a:rPr>
              <a:t>Source: Zahnd et al.</a:t>
            </a:r>
            <a:r>
              <a:rPr lang="en-US" altLang="en-US" sz="1600" i="1" dirty="0">
                <a:latin typeface="Arial"/>
                <a:cs typeface="Arial"/>
              </a:rPr>
              <a:t> CEBP</a:t>
            </a:r>
            <a:r>
              <a:rPr lang="en-US" altLang="en-US" sz="1600" dirty="0">
                <a:latin typeface="Arial"/>
                <a:cs typeface="Arial"/>
              </a:rPr>
              <a:t>. 2018.</a:t>
            </a:r>
            <a:endParaRPr lang="en-US" altLang="en-US" sz="1600" dirty="0">
              <a:cs typeface="Arial"/>
            </a:endParaRPr>
          </a:p>
        </p:txBody>
      </p:sp>
      <p:sp>
        <p:nvSpPr>
          <p:cNvPr id="2" name="Oval 1">
            <a:extLst>
              <a:ext uri="{FF2B5EF4-FFF2-40B4-BE49-F238E27FC236}">
                <a16:creationId xmlns:a16="http://schemas.microsoft.com/office/drawing/2014/main" id="{D2EB8F00-C24C-4BA3-905D-61C9E88DEDB1}"/>
              </a:ext>
            </a:extLst>
          </p:cNvPr>
          <p:cNvSpPr/>
          <p:nvPr/>
        </p:nvSpPr>
        <p:spPr>
          <a:xfrm>
            <a:off x="9228010" y="1198989"/>
            <a:ext cx="433782" cy="416091"/>
          </a:xfrm>
          <a:prstGeom prst="ellipse">
            <a:avLst/>
          </a:prstGeom>
          <a:noFill/>
          <a:ln w="19050">
            <a:solidFill>
              <a:srgbClr val="730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E026369-62DA-41F1-ABA0-9875A5AA90AE}"/>
              </a:ext>
            </a:extLst>
          </p:cNvPr>
          <p:cNvSpPr/>
          <p:nvPr/>
        </p:nvSpPr>
        <p:spPr>
          <a:xfrm>
            <a:off x="4704202" y="1212281"/>
            <a:ext cx="433782" cy="402800"/>
          </a:xfrm>
          <a:prstGeom prst="ellipse">
            <a:avLst/>
          </a:prstGeom>
          <a:noFill/>
          <a:ln w="19050">
            <a:solidFill>
              <a:srgbClr val="730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B8590C7-011B-41DD-B6A3-A2E522BF2049}"/>
              </a:ext>
            </a:extLst>
          </p:cNvPr>
          <p:cNvSpPr/>
          <p:nvPr/>
        </p:nvSpPr>
        <p:spPr>
          <a:xfrm>
            <a:off x="9250044" y="3565856"/>
            <a:ext cx="433782" cy="416091"/>
          </a:xfrm>
          <a:prstGeom prst="ellipse">
            <a:avLst/>
          </a:prstGeom>
          <a:noFill/>
          <a:ln w="19050">
            <a:solidFill>
              <a:srgbClr val="730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255CADC-58ED-4624-9108-9823A9CDCB56}"/>
              </a:ext>
            </a:extLst>
          </p:cNvPr>
          <p:cNvSpPr/>
          <p:nvPr/>
        </p:nvSpPr>
        <p:spPr>
          <a:xfrm>
            <a:off x="6945683" y="3565855"/>
            <a:ext cx="433782" cy="416091"/>
          </a:xfrm>
          <a:prstGeom prst="ellipse">
            <a:avLst/>
          </a:prstGeom>
          <a:noFill/>
          <a:ln w="19050">
            <a:solidFill>
              <a:srgbClr val="730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9D7BD3B-41B2-422E-8182-00105AB23402}"/>
              </a:ext>
            </a:extLst>
          </p:cNvPr>
          <p:cNvSpPr/>
          <p:nvPr/>
        </p:nvSpPr>
        <p:spPr>
          <a:xfrm>
            <a:off x="2644759" y="3565854"/>
            <a:ext cx="433782" cy="416091"/>
          </a:xfrm>
          <a:prstGeom prst="ellipse">
            <a:avLst/>
          </a:prstGeom>
          <a:noFill/>
          <a:ln w="19050">
            <a:solidFill>
              <a:srgbClr val="730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AEEFB91-7954-A6FD-65FD-C17C86CD6E61}"/>
              </a:ext>
            </a:extLst>
          </p:cNvPr>
          <p:cNvSpPr>
            <a:spLocks noGrp="1"/>
          </p:cNvSpPr>
          <p:nvPr>
            <p:ph type="ftr" sz="quarter" idx="3"/>
          </p:nvPr>
        </p:nvSpPr>
        <p:spPr/>
        <p:txBody>
          <a:bodyPr/>
          <a:lstStyle/>
          <a:p>
            <a:r>
              <a:rPr lang="en-US"/>
              <a:t>Department of Health Management and Policy</a:t>
            </a:r>
            <a:endParaRPr lang="en-US" dirty="0"/>
          </a:p>
        </p:txBody>
      </p:sp>
      <p:pic>
        <p:nvPicPr>
          <p:cNvPr id="5" name="Picture 4">
            <a:extLst>
              <a:ext uri="{FF2B5EF4-FFF2-40B4-BE49-F238E27FC236}">
                <a16:creationId xmlns:a16="http://schemas.microsoft.com/office/drawing/2014/main" id="{D162A739-ECFE-44F2-BF59-1EB886E20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0257" y="5895419"/>
            <a:ext cx="2136518" cy="50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82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741EF9-4D6D-4C26-BF21-BE081D11757C}"/>
              </a:ext>
            </a:extLst>
          </p:cNvPr>
          <p:cNvSpPr>
            <a:spLocks noGrp="1"/>
          </p:cNvSpPr>
          <p:nvPr>
            <p:ph type="title"/>
          </p:nvPr>
        </p:nvSpPr>
        <p:spPr>
          <a:xfrm>
            <a:off x="688426" y="261795"/>
            <a:ext cx="10515600" cy="869089"/>
          </a:xfrm>
        </p:spPr>
        <p:txBody>
          <a:bodyPr>
            <a:normAutofit fontScale="90000"/>
          </a:bodyPr>
          <a:lstStyle/>
          <a:p>
            <a:r>
              <a:rPr lang="en-US" dirty="0"/>
              <a:t>The Need for Rural Inclusion in Comprehensive Cancer Control Planning</a:t>
            </a:r>
          </a:p>
        </p:txBody>
      </p:sp>
      <p:sp>
        <p:nvSpPr>
          <p:cNvPr id="9" name="Content Placeholder 8">
            <a:extLst>
              <a:ext uri="{FF2B5EF4-FFF2-40B4-BE49-F238E27FC236}">
                <a16:creationId xmlns:a16="http://schemas.microsoft.com/office/drawing/2014/main" id="{E23D67D5-B3D0-40F9-9512-984F90A24353}"/>
              </a:ext>
            </a:extLst>
          </p:cNvPr>
          <p:cNvSpPr>
            <a:spLocks noGrp="1"/>
          </p:cNvSpPr>
          <p:nvPr>
            <p:ph idx="1"/>
          </p:nvPr>
        </p:nvSpPr>
        <p:spPr/>
        <p:txBody>
          <a:bodyPr>
            <a:normAutofit/>
          </a:bodyPr>
          <a:lstStyle/>
          <a:p>
            <a:r>
              <a:rPr lang="en-US" b="0" i="1" u="none" strike="noStrike" dirty="0">
                <a:solidFill>
                  <a:srgbClr val="000000"/>
                </a:solidFill>
                <a:effectLst/>
                <a:latin typeface="+mn-lt"/>
              </a:rPr>
              <a:t>“The Committee recommends the CDC require states, territories, and tribes or tribal organizations to assess rural-urban cancer mortality rates as part of their cancer control plans and, where appropriate, develop and implement rural-focused cancer control goals, objectives, or strategies, participation in areas with high rural cancer mortality rates.”</a:t>
            </a:r>
          </a:p>
          <a:p>
            <a:pPr lvl="1"/>
            <a:r>
              <a:rPr lang="en-US" dirty="0">
                <a:solidFill>
                  <a:srgbClr val="000000"/>
                </a:solidFill>
                <a:latin typeface="+mn-lt"/>
              </a:rPr>
              <a:t>National Advisory Committee on Rural Health and Human Services Report, August 2019</a:t>
            </a:r>
          </a:p>
          <a:p>
            <a:pPr marL="0" indent="0">
              <a:buNone/>
            </a:pPr>
            <a:endParaRPr lang="en-US" dirty="0"/>
          </a:p>
        </p:txBody>
      </p:sp>
      <p:sp>
        <p:nvSpPr>
          <p:cNvPr id="3" name="Footer Placeholder 2">
            <a:extLst>
              <a:ext uri="{FF2B5EF4-FFF2-40B4-BE49-F238E27FC236}">
                <a16:creationId xmlns:a16="http://schemas.microsoft.com/office/drawing/2014/main" id="{A72950BC-C2F6-4EFB-BA85-9DB8C8F698A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Department of Health Management and Policy</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5A4C00E6-D655-1614-8D45-1AEA7B46F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93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3763-BA32-7A51-0B63-5A75B727AC1E}"/>
              </a:ext>
            </a:extLst>
          </p:cNvPr>
          <p:cNvSpPr>
            <a:spLocks noGrp="1"/>
          </p:cNvSpPr>
          <p:nvPr>
            <p:ph type="title"/>
          </p:nvPr>
        </p:nvSpPr>
        <p:spPr/>
        <p:txBody>
          <a:bodyPr>
            <a:normAutofit fontScale="90000"/>
          </a:bodyPr>
          <a:lstStyle/>
          <a:p>
            <a:r>
              <a:rPr lang="en-US" dirty="0"/>
              <a:t>How have rural-relevant goals, objectives, and strategies been included in past plans?</a:t>
            </a:r>
          </a:p>
        </p:txBody>
      </p:sp>
      <p:sp>
        <p:nvSpPr>
          <p:cNvPr id="3" name="Content Placeholder 2">
            <a:extLst>
              <a:ext uri="{FF2B5EF4-FFF2-40B4-BE49-F238E27FC236}">
                <a16:creationId xmlns:a16="http://schemas.microsoft.com/office/drawing/2014/main" id="{63FF1A71-0796-17B6-E2CB-A1F69F5CCA4F}"/>
              </a:ext>
            </a:extLst>
          </p:cNvPr>
          <p:cNvSpPr>
            <a:spLocks noGrp="1"/>
          </p:cNvSpPr>
          <p:nvPr>
            <p:ph idx="1"/>
          </p:nvPr>
        </p:nvSpPr>
        <p:spPr/>
        <p:txBody>
          <a:bodyPr/>
          <a:lstStyle/>
          <a:p>
            <a:r>
              <a:rPr lang="en-US" dirty="0"/>
              <a:t>A content analysis of all plans on the CDC’s website as of January 2020 was performed. </a:t>
            </a:r>
          </a:p>
          <a:p>
            <a:pPr lvl="1"/>
            <a:r>
              <a:rPr lang="en-US" dirty="0"/>
              <a:t>38/50 states had some rural element included </a:t>
            </a:r>
          </a:p>
          <a:p>
            <a:pPr lvl="1"/>
            <a:r>
              <a:rPr lang="en-US" dirty="0"/>
              <a:t>29/50 had include a rural description of cancer disparities</a:t>
            </a:r>
          </a:p>
          <a:p>
            <a:pPr lvl="1"/>
            <a:r>
              <a:rPr lang="en-US" dirty="0"/>
              <a:t>17/50 had data on cancer burden</a:t>
            </a:r>
          </a:p>
          <a:p>
            <a:pPr lvl="1"/>
            <a:r>
              <a:rPr lang="en-US" dirty="0"/>
              <a:t>2/50 had a rural-specific goal</a:t>
            </a:r>
          </a:p>
          <a:p>
            <a:pPr lvl="1"/>
            <a:r>
              <a:rPr lang="en-US" dirty="0"/>
              <a:t>4/50 had a rural-specific objective</a:t>
            </a:r>
          </a:p>
          <a:p>
            <a:pPr lvl="1"/>
            <a:r>
              <a:rPr lang="en-US" dirty="0"/>
              <a:t>18/50 had a rural-specific strategy </a:t>
            </a:r>
          </a:p>
        </p:txBody>
      </p:sp>
      <p:sp>
        <p:nvSpPr>
          <p:cNvPr id="4" name="Footer Placeholder 3">
            <a:extLst>
              <a:ext uri="{FF2B5EF4-FFF2-40B4-BE49-F238E27FC236}">
                <a16:creationId xmlns:a16="http://schemas.microsoft.com/office/drawing/2014/main" id="{76A10425-63F9-0303-EB12-747BBF4F4FC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a:ea typeface="+mn-ea"/>
                <a:cs typeface="+mn-cs"/>
              </a:rPr>
              <a:t>Department of Health Management and Policy</a:t>
            </a:r>
            <a:endPar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D8CB33C6-AD1C-0322-7D3B-29090A5EDD71}"/>
              </a:ext>
            </a:extLst>
          </p:cNvPr>
          <p:cNvSpPr txBox="1"/>
          <p:nvPr/>
        </p:nvSpPr>
        <p:spPr>
          <a:xfrm>
            <a:off x="958788" y="3764132"/>
            <a:ext cx="5868140" cy="1502179"/>
          </a:xfrm>
          <a:prstGeom prst="rect">
            <a:avLst/>
          </a:prstGeom>
          <a:noFill/>
          <a:ln w="571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1DDBC13D-BBA0-8825-7CC2-328B78E14FB9}"/>
              </a:ext>
            </a:extLst>
          </p:cNvPr>
          <p:cNvSpPr txBox="1"/>
          <p:nvPr/>
        </p:nvSpPr>
        <p:spPr>
          <a:xfrm>
            <a:off x="2519853" y="5902036"/>
            <a:ext cx="637309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Source: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hlinkClick r:id="rId2"/>
              </a:rPr>
              <a:t>Murphy et al, 2021, </a:t>
            </a:r>
            <a:r>
              <a:rPr kumimoji="0" lang="en-US" sz="1800" b="0" i="1" u="none" strike="noStrike" kern="1200" cap="none" spc="0" normalizeH="0" baseline="0" noProof="0" dirty="0">
                <a:ln>
                  <a:noFill/>
                </a:ln>
                <a:solidFill>
                  <a:srgbClr val="000000"/>
                </a:solidFill>
                <a:effectLst/>
                <a:uLnTx/>
                <a:uFillTx/>
                <a:latin typeface="Arial" panose="020B0604020202020204"/>
                <a:ea typeface="+mn-ea"/>
                <a:cs typeface="+mn-cs"/>
                <a:hlinkClick r:id="rId2"/>
              </a:rPr>
              <a:t>Preventing Chronic Disease </a:t>
            </a:r>
            <a:endParaRPr kumimoji="0" lang="en-US" sz="1800" b="0" i="1"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6A9B30F0-ADCB-03F5-ED3E-76F0AFDA9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665" y="5576179"/>
            <a:ext cx="2656645" cy="63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AE8A2A59B1F94CB32ECB323B8A91F8" ma:contentTypeVersion="474" ma:contentTypeDescription="Create a new document." ma:contentTypeScope="" ma:versionID="fb36606eb281cdd5384a1ffe1562f2d6">
  <xsd:schema xmlns:xsd="http://www.w3.org/2001/XMLSchema" xmlns:xs="http://www.w3.org/2001/XMLSchema" xmlns:p="http://schemas.microsoft.com/office/2006/metadata/properties" xmlns:ns2="7f8ed42d-ffa7-462d-974a-f73e56758bdb" xmlns:ns3="24b36ff8-03d1-45af-8682-dd7c7b45c98a" targetNamespace="http://schemas.microsoft.com/office/2006/metadata/properties" ma:root="true" ma:fieldsID="21d88925170ae75c329f64dfbdc5a1e6" ns2:_="" ns3:_="">
    <xsd:import namespace="7f8ed42d-ffa7-462d-974a-f73e56758bdb"/>
    <xsd:import namespace="24b36ff8-03d1-45af-8682-dd7c7b45c9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ed42d-ffa7-462d-974a-f73e56758b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ab8051-8cab-41c9-8784-85292bf6b4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36ff8-03d1-45af-8682-dd7c7b45c98a"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657a34c7-fb61-4e23-aafe-24522c57c00e}" ma:internalName="TaxCatchAll" ma:showField="CatchAllData" ma:web="24b36ff8-03d1-45af-8682-dd7c7b45c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86271A-9070-45BD-BF6B-9D2959900618}"/>
</file>

<file path=customXml/itemProps2.xml><?xml version="1.0" encoding="utf-8"?>
<ds:datastoreItem xmlns:ds="http://schemas.openxmlformats.org/officeDocument/2006/customXml" ds:itemID="{0EB0510F-9594-4184-AB4F-BEBD0A22AD08}"/>
</file>

<file path=docProps/app.xml><?xml version="1.0" encoding="utf-8"?>
<Properties xmlns="http://schemas.openxmlformats.org/officeDocument/2006/extended-properties" xmlns:vt="http://schemas.openxmlformats.org/officeDocument/2006/docPropsVTypes">
  <TotalTime>571</TotalTime>
  <Words>2283</Words>
  <Application>Microsoft Office PowerPoint</Application>
  <PresentationFormat>Widescreen</PresentationFormat>
  <Paragraphs>197</Paragraphs>
  <Slides>27</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Gill Sans MT</vt:lpstr>
      <vt:lpstr>Open Sans</vt:lpstr>
      <vt:lpstr>Roboto</vt:lpstr>
      <vt:lpstr>Roboto Black</vt:lpstr>
      <vt:lpstr>Source Sans Pro</vt:lpstr>
      <vt:lpstr>1_Office Theme</vt:lpstr>
      <vt:lpstr>2_Office Theme</vt:lpstr>
      <vt:lpstr>3_Office Theme</vt:lpstr>
      <vt:lpstr> </vt:lpstr>
      <vt:lpstr> Webinar Housekeeping:  Zoom Webinar Orientation</vt:lpstr>
      <vt:lpstr>PowerPoint Presentation</vt:lpstr>
      <vt:lpstr>Cancer Prevention and Control Research Network (CPCRN)</vt:lpstr>
      <vt:lpstr>Objectives</vt:lpstr>
      <vt:lpstr>Rural Cancer Disparities</vt:lpstr>
      <vt:lpstr>Rural Cancer Incidence Disparities</vt:lpstr>
      <vt:lpstr>The Need for Rural Inclusion in Comprehensive Cancer Control Planning</vt:lpstr>
      <vt:lpstr>How have rural-relevant goals, objectives, and strategies been included in past plans?</vt:lpstr>
      <vt:lpstr>Inviting the question…</vt:lpstr>
      <vt:lpstr>Methods-Sampling and Recruitment</vt:lpstr>
      <vt:lpstr>Methods-Interviews and Analysis</vt:lpstr>
      <vt:lpstr>Results-state and interview participant characteristics</vt:lpstr>
      <vt:lpstr>Results-Identified Domains of Themes</vt:lpstr>
      <vt:lpstr>Results-Barriers to Rural Inclusion</vt:lpstr>
      <vt:lpstr>Results-Implementation</vt:lpstr>
      <vt:lpstr>Results-Barriers to Rural Involvement in Implementation</vt:lpstr>
      <vt:lpstr>Results-Barriers to Rural Involvement in Implementation</vt:lpstr>
      <vt:lpstr>Results-Rural Involvement in Plan Evaluation</vt:lpstr>
      <vt:lpstr>Results-Barriers to Rural Involvement in Evaluation</vt:lpstr>
      <vt:lpstr>Results-Suggested or Planned Strategies</vt:lpstr>
      <vt:lpstr>Results-Strategies for Rural Inclusion</vt:lpstr>
      <vt:lpstr>PowerPoint Presentation</vt:lpstr>
      <vt:lpstr>Key Takeaways</vt:lpstr>
      <vt:lpstr>Acknowledgments</vt:lpstr>
      <vt:lpstr>For more information…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Zahnd, Whitney E</dc:creator>
  <cp:lastModifiedBy>Zahnd, Whitney E</cp:lastModifiedBy>
  <cp:revision>10</cp:revision>
  <dcterms:created xsi:type="dcterms:W3CDTF">2022-10-25T15:26:54Z</dcterms:created>
  <dcterms:modified xsi:type="dcterms:W3CDTF">2023-10-04T15:37:01Z</dcterms:modified>
</cp:coreProperties>
</file>