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7" r:id="rId2"/>
  </p:sldMasterIdLst>
  <p:notesMasterIdLst>
    <p:notesMasterId r:id="rId30"/>
  </p:notesMasterIdLst>
  <p:sldIdLst>
    <p:sldId id="4425" r:id="rId3"/>
    <p:sldId id="378" r:id="rId4"/>
    <p:sldId id="4420" r:id="rId5"/>
    <p:sldId id="4416" r:id="rId6"/>
    <p:sldId id="4421" r:id="rId7"/>
    <p:sldId id="4291" r:id="rId8"/>
    <p:sldId id="4418" r:id="rId9"/>
    <p:sldId id="4419" r:id="rId10"/>
    <p:sldId id="333" r:id="rId11"/>
    <p:sldId id="345" r:id="rId12"/>
    <p:sldId id="339" r:id="rId13"/>
    <p:sldId id="324" r:id="rId14"/>
    <p:sldId id="4424" r:id="rId15"/>
    <p:sldId id="325" r:id="rId16"/>
    <p:sldId id="4410" r:id="rId17"/>
    <p:sldId id="343" r:id="rId18"/>
    <p:sldId id="344" r:id="rId19"/>
    <p:sldId id="338" r:id="rId20"/>
    <p:sldId id="4411" r:id="rId21"/>
    <p:sldId id="4414" r:id="rId22"/>
    <p:sldId id="4412" r:id="rId23"/>
    <p:sldId id="4415" r:id="rId24"/>
    <p:sldId id="4417" r:id="rId25"/>
    <p:sldId id="4423" r:id="rId26"/>
    <p:sldId id="276" r:id="rId27"/>
    <p:sldId id="4422" r:id="rId28"/>
    <p:sldId id="2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Non-Metropolitan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Oropharyngeal squamous cell carcinoma</c:v>
                </c:pt>
                <c:pt idx="1">
                  <c:v>Anal and rectal squamous cell carcinoma</c:v>
                </c:pt>
                <c:pt idx="2">
                  <c:v>Vulvar squamous cell carcinoma</c:v>
                </c:pt>
                <c:pt idx="3">
                  <c:v>Vaginal squamous cell carcinoma</c:v>
                </c:pt>
                <c:pt idx="4">
                  <c:v>Penile squamous cell carcinoma</c:v>
                </c:pt>
                <c:pt idx="5">
                  <c:v>Cervical carcinoma 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5.7</c:v>
                </c:pt>
                <c:pt idx="1">
                  <c:v>2</c:v>
                </c:pt>
                <c:pt idx="2">
                  <c:v>2.7</c:v>
                </c:pt>
                <c:pt idx="3">
                  <c:v>0.5</c:v>
                </c:pt>
                <c:pt idx="4">
                  <c:v>1</c:v>
                </c:pt>
                <c:pt idx="5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C-4C32-BCB5-41CC77DC89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Metropolitan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Oropharyngeal squamous cell carcinoma</c:v>
                </c:pt>
                <c:pt idx="1">
                  <c:v>Anal and rectal squamous cell carcinoma</c:v>
                </c:pt>
                <c:pt idx="2">
                  <c:v>Vulvar squamous cell carcinoma</c:v>
                </c:pt>
                <c:pt idx="3">
                  <c:v>Vaginal squamous cell carcinoma</c:v>
                </c:pt>
                <c:pt idx="4">
                  <c:v>Penile squamous cell carcinoma</c:v>
                </c:pt>
                <c:pt idx="5">
                  <c:v>Cervical carcinoma 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5.0999999999999996</c:v>
                </c:pt>
                <c:pt idx="1">
                  <c:v>1.9</c:v>
                </c:pt>
                <c:pt idx="2">
                  <c:v>2</c:v>
                </c:pt>
                <c:pt idx="3">
                  <c:v>0.4</c:v>
                </c:pt>
                <c:pt idx="4">
                  <c:v>0.8</c:v>
                </c:pt>
                <c:pt idx="5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CC-4C32-BCB5-41CC77DC89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28391136"/>
        <c:axId val="1028401952"/>
      </c:barChart>
      <c:catAx>
        <c:axId val="102839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401952"/>
        <c:crosses val="autoZero"/>
        <c:auto val="1"/>
        <c:lblAlgn val="ctr"/>
        <c:lblOffset val="100"/>
        <c:noMultiLvlLbl val="0"/>
      </c:catAx>
      <c:valAx>
        <c:axId val="102840195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Age-Adjusted</a:t>
                </a:r>
                <a:r>
                  <a:rPr lang="en-US" baseline="0" dirty="0">
                    <a:solidFill>
                      <a:schemeClr val="tx1"/>
                    </a:solidFill>
                  </a:rPr>
                  <a:t> Incidence Rate per 100,000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39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Oropharyngeal squamous cell carcinoma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Non-Metropolitan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Sheet2!$A$2:$A$20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Sheet2!$B$2:$B$20</c:f>
              <c:numCache>
                <c:formatCode>General</c:formatCode>
                <c:ptCount val="19"/>
                <c:pt idx="0">
                  <c:v>3.1</c:v>
                </c:pt>
                <c:pt idx="1">
                  <c:v>3.4</c:v>
                </c:pt>
                <c:pt idx="2">
                  <c:v>3.6</c:v>
                </c:pt>
                <c:pt idx="3">
                  <c:v>3.7</c:v>
                </c:pt>
                <c:pt idx="4">
                  <c:v>3.8</c:v>
                </c:pt>
                <c:pt idx="5">
                  <c:v>3.9</c:v>
                </c:pt>
                <c:pt idx="6">
                  <c:v>4.0999999999999996</c:v>
                </c:pt>
                <c:pt idx="7">
                  <c:v>4.3</c:v>
                </c:pt>
                <c:pt idx="8">
                  <c:v>4.5</c:v>
                </c:pt>
                <c:pt idx="9">
                  <c:v>4.5999999999999996</c:v>
                </c:pt>
                <c:pt idx="10">
                  <c:v>4.9000000000000004</c:v>
                </c:pt>
                <c:pt idx="11">
                  <c:v>5</c:v>
                </c:pt>
                <c:pt idx="12">
                  <c:v>5.4</c:v>
                </c:pt>
                <c:pt idx="13">
                  <c:v>5.5</c:v>
                </c:pt>
                <c:pt idx="14">
                  <c:v>5.5</c:v>
                </c:pt>
                <c:pt idx="15">
                  <c:v>5.7</c:v>
                </c:pt>
                <c:pt idx="16">
                  <c:v>5.7</c:v>
                </c:pt>
                <c:pt idx="17">
                  <c:v>5.7</c:v>
                </c:pt>
                <c:pt idx="18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40-41A4-B562-A4812148308A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Metropolitan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Sheet2!$A$2:$A$20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Sheet2!$C$2:$C$20</c:f>
              <c:numCache>
                <c:formatCode>General</c:formatCode>
                <c:ptCount val="19"/>
                <c:pt idx="0">
                  <c:v>3.7</c:v>
                </c:pt>
                <c:pt idx="1">
                  <c:v>3.7</c:v>
                </c:pt>
                <c:pt idx="2">
                  <c:v>3.9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4.2</c:v>
                </c:pt>
                <c:pt idx="7">
                  <c:v>4.4000000000000004</c:v>
                </c:pt>
                <c:pt idx="8">
                  <c:v>4.5</c:v>
                </c:pt>
                <c:pt idx="9">
                  <c:v>4.5</c:v>
                </c:pt>
                <c:pt idx="10">
                  <c:v>4.7</c:v>
                </c:pt>
                <c:pt idx="11">
                  <c:v>4.7</c:v>
                </c:pt>
                <c:pt idx="12">
                  <c:v>4.8</c:v>
                </c:pt>
                <c:pt idx="13">
                  <c:v>5</c:v>
                </c:pt>
                <c:pt idx="14">
                  <c:v>5.0999999999999996</c:v>
                </c:pt>
                <c:pt idx="15">
                  <c:v>5.0999999999999996</c:v>
                </c:pt>
                <c:pt idx="16">
                  <c:v>5.0999999999999996</c:v>
                </c:pt>
                <c:pt idx="17">
                  <c:v>5.0999999999999996</c:v>
                </c:pt>
                <c:pt idx="18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40-41A4-B562-A48121483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272368"/>
        <c:axId val="168273200"/>
      </c:lineChart>
      <c:catAx>
        <c:axId val="168272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73200"/>
        <c:crosses val="autoZero"/>
        <c:auto val="1"/>
        <c:lblAlgn val="ctr"/>
        <c:lblOffset val="100"/>
        <c:noMultiLvlLbl val="0"/>
      </c:catAx>
      <c:valAx>
        <c:axId val="16827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Age-Adjusted Incidence 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7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Cervical Carcinoma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Non-Metropolitan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Sheet3!$A$2:$A$20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Sheet3!$B$2:$B$20</c:f>
              <c:numCache>
                <c:formatCode>General</c:formatCode>
                <c:ptCount val="19"/>
                <c:pt idx="0">
                  <c:v>9.3000000000000007</c:v>
                </c:pt>
                <c:pt idx="1">
                  <c:v>9</c:v>
                </c:pt>
                <c:pt idx="2">
                  <c:v>8.3000000000000007</c:v>
                </c:pt>
                <c:pt idx="3">
                  <c:v>8.6999999999999993</c:v>
                </c:pt>
                <c:pt idx="4">
                  <c:v>8.6</c:v>
                </c:pt>
                <c:pt idx="5">
                  <c:v>8.6</c:v>
                </c:pt>
                <c:pt idx="6">
                  <c:v>8.5</c:v>
                </c:pt>
                <c:pt idx="7">
                  <c:v>8.1</c:v>
                </c:pt>
                <c:pt idx="8">
                  <c:v>8.3000000000000007</c:v>
                </c:pt>
                <c:pt idx="9">
                  <c:v>8.1999999999999993</c:v>
                </c:pt>
                <c:pt idx="10">
                  <c:v>7.9</c:v>
                </c:pt>
                <c:pt idx="11">
                  <c:v>7.7</c:v>
                </c:pt>
                <c:pt idx="12">
                  <c:v>7.7</c:v>
                </c:pt>
                <c:pt idx="13">
                  <c:v>8.5</c:v>
                </c:pt>
                <c:pt idx="14">
                  <c:v>8.3000000000000007</c:v>
                </c:pt>
                <c:pt idx="15">
                  <c:v>8.1999999999999993</c:v>
                </c:pt>
                <c:pt idx="16">
                  <c:v>8.1999999999999993</c:v>
                </c:pt>
                <c:pt idx="17">
                  <c:v>8.5</c:v>
                </c:pt>
                <c:pt idx="18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47-4296-AA9C-39405B1BB118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Metropolitan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Sheet3!$A$2:$A$20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Sheet3!$C$2:$C$20</c:f>
              <c:numCache>
                <c:formatCode>General</c:formatCode>
                <c:ptCount val="19"/>
                <c:pt idx="0">
                  <c:v>8.6</c:v>
                </c:pt>
                <c:pt idx="1">
                  <c:v>8.1999999999999993</c:v>
                </c:pt>
                <c:pt idx="2">
                  <c:v>8</c:v>
                </c:pt>
                <c:pt idx="3">
                  <c:v>7.7</c:v>
                </c:pt>
                <c:pt idx="4">
                  <c:v>7.8</c:v>
                </c:pt>
                <c:pt idx="5">
                  <c:v>7.7</c:v>
                </c:pt>
                <c:pt idx="6">
                  <c:v>7.6</c:v>
                </c:pt>
                <c:pt idx="7">
                  <c:v>7.6</c:v>
                </c:pt>
                <c:pt idx="8">
                  <c:v>7.6</c:v>
                </c:pt>
                <c:pt idx="9">
                  <c:v>7.3</c:v>
                </c:pt>
                <c:pt idx="10">
                  <c:v>7.2</c:v>
                </c:pt>
                <c:pt idx="11">
                  <c:v>7.1</c:v>
                </c:pt>
                <c:pt idx="12">
                  <c:v>7</c:v>
                </c:pt>
                <c:pt idx="13">
                  <c:v>7.1</c:v>
                </c:pt>
                <c:pt idx="14">
                  <c:v>7.3</c:v>
                </c:pt>
                <c:pt idx="15">
                  <c:v>7.4</c:v>
                </c:pt>
                <c:pt idx="16">
                  <c:v>7.1</c:v>
                </c:pt>
                <c:pt idx="17">
                  <c:v>7.1</c:v>
                </c:pt>
                <c:pt idx="18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47-4296-AA9C-39405B1BB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5051776"/>
        <c:axId val="1215058016"/>
      </c:lineChart>
      <c:catAx>
        <c:axId val="1215051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058016"/>
        <c:crosses val="autoZero"/>
        <c:auto val="1"/>
        <c:lblAlgn val="ctr"/>
        <c:lblOffset val="100"/>
        <c:noMultiLvlLbl val="0"/>
      </c:catAx>
      <c:valAx>
        <c:axId val="121505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Age-Adjusted</a:t>
                </a:r>
                <a:r>
                  <a:rPr lang="en-US" baseline="0" dirty="0"/>
                  <a:t> Incidence Rate per 100,000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05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0.68358</cdr:x>
      <cdr:y>0.66109</cdr:y>
    </cdr:from>
    <cdr:to>
      <cdr:x>1</cdr:x>
      <cdr:y>0.78186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8B18FC64-D46D-F18F-30B9-C4EB63220A46}"/>
            </a:ext>
          </a:extLst>
        </cdr:cNvPr>
        <cdr:cNvSpPr txBox="1"/>
      </cdr:nvSpPr>
      <cdr:spPr>
        <a:xfrm xmlns:a="http://schemas.openxmlformats.org/drawingml/2006/main">
          <a:off x="7652551" y="2864043"/>
          <a:ext cx="354219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Non-Metro APC:+3.1%</a:t>
          </a:r>
        </a:p>
        <a:p xmlns:a="http://schemas.openxmlformats.org/drawingml/2006/main">
          <a:r>
            <a:rPr lang="en-US" sz="1400" dirty="0"/>
            <a:t>Metro APC:+2.0%</a:t>
          </a:r>
        </a:p>
      </cdr:txBody>
    </cdr:sp>
  </cdr:relSizeAnchor>
  <cdr:relSizeAnchor xmlns:cdr="http://schemas.openxmlformats.org/drawingml/2006/chartDrawing">
    <cdr:from>
      <cdr:x>0.80016</cdr:x>
      <cdr:y>0.92542</cdr:y>
    </cdr:from>
    <cdr:to>
      <cdr:x>0.99076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EC40AAF5-B377-40DA-76A8-B3F597367D6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957569" y="4009187"/>
          <a:ext cx="2133785" cy="32311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0.72562</cdr:x>
      <cdr:y>0.68313</cdr:y>
    </cdr:from>
    <cdr:to>
      <cdr:x>1</cdr:x>
      <cdr:y>0.80238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A991AD5C-2C2C-93C3-37CC-400CD667EDB3}"/>
            </a:ext>
          </a:extLst>
        </cdr:cNvPr>
        <cdr:cNvSpPr txBox="1"/>
      </cdr:nvSpPr>
      <cdr:spPr>
        <a:xfrm xmlns:a="http://schemas.openxmlformats.org/drawingml/2006/main">
          <a:off x="7630358" y="2997492"/>
          <a:ext cx="288524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Non-Metro APC:-0.5%</a:t>
          </a:r>
        </a:p>
        <a:p xmlns:a="http://schemas.openxmlformats.org/drawingml/2006/main">
          <a:r>
            <a:rPr lang="en-US" sz="1400" dirty="0"/>
            <a:t>Metro APC:-0.9%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8FC0A-724D-4A6B-B5DB-6F324963E06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B9793-2DAC-43BE-843F-FFA9EA19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0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had a few sources of inspiration for some of the work we have been doing and thinking about supporting Big and Little P Policy Change, and of the sources of inspiration was this publication by </a:t>
            </a:r>
            <a:r>
              <a:rPr lang="en-US" err="1"/>
              <a:t>Dr.s</a:t>
            </a:r>
            <a:r>
              <a:rPr lang="en-US"/>
              <a:t> Vanderpool, </a:t>
            </a:r>
            <a:r>
              <a:rPr lang="en-US" err="1"/>
              <a:t>Stradman</a:t>
            </a:r>
            <a:r>
              <a:rPr lang="en-US"/>
              <a:t>, and Brandt, which developed a lovely table in this research article, highlighting big and little P policy opportunities to increase HPV vaccination in rural communities.</a:t>
            </a:r>
          </a:p>
          <a:p>
            <a:endParaRPr lang="en-US"/>
          </a:p>
          <a:p>
            <a:r>
              <a:rPr lang="en-US"/>
              <a:t>So you can see here, they sorted these different policy options, all of which are supported by evidence, into the Big and Little P buckets.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DF178-455B-4D56-9331-67114B2CF8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46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943EA-69D9-7E49-97CD-A49926F61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0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7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184901"/>
            <a:ext cx="6155725" cy="2657032"/>
          </a:xfrm>
        </p:spPr>
        <p:txBody>
          <a:bodyPr anchor="t" anchorCtr="0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419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8" y="53045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4583" cy="68579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FFBE56B-A7B4-404B-AC1B-0618CFF1BFD9}"/>
              </a:ext>
            </a:extLst>
          </p:cNvPr>
          <p:cNvSpPr txBox="1">
            <a:spLocks/>
          </p:cNvSpPr>
          <p:nvPr userDrawn="1"/>
        </p:nvSpPr>
        <p:spPr>
          <a:xfrm>
            <a:off x="3729681" y="0"/>
            <a:ext cx="3264244" cy="13100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Office of Strategic Communication</a:t>
            </a:r>
          </a:p>
        </p:txBody>
      </p:sp>
      <p:pic>
        <p:nvPicPr>
          <p:cNvPr id="22" name="Picture 21" descr="University of Iowa Logo in tab">
            <a:extLst>
              <a:ext uri="{FF2B5EF4-FFF2-40B4-BE49-F238E27FC236}">
                <a16:creationId xmlns:a16="http://schemas.microsoft.com/office/drawing/2014/main" id="{3B350327-455D-E242-AC33-A44879997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41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9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39346" y="1570038"/>
            <a:ext cx="105156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1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iversity of Iowa Logo in tab">
            <a:extLst>
              <a:ext uri="{FF2B5EF4-FFF2-40B4-BE49-F238E27FC236}">
                <a16:creationId xmlns:a16="http://schemas.microsoft.com/office/drawing/2014/main" id="{3F3707A5-781C-0544-BEBE-D5FFCC275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3367174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2463764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5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48C9EC-F08C-634B-9436-0DC9CB28E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8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-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C14E1D-49EE-FB47-AC7E-0B58F8E5266F}"/>
              </a:ext>
            </a:extLst>
          </p:cNvPr>
          <p:cNvSpPr txBox="1">
            <a:spLocks/>
          </p:cNvSpPr>
          <p:nvPr userDrawn="1"/>
        </p:nvSpPr>
        <p:spPr>
          <a:xfrm>
            <a:off x="838201" y="805554"/>
            <a:ext cx="4277139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63B88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8E6346-2665-6848-951D-9F4ED642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7"/>
            <a:ext cx="9951208" cy="1325563"/>
          </a:xfrm>
        </p:spPr>
        <p:txBody>
          <a:bodyPr/>
          <a:lstStyle>
            <a:lvl1pPr>
              <a:defRPr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56F0F3-2207-EB44-A81F-3102D7C9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2" y="1825625"/>
            <a:ext cx="9951208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2A2640D2-8BA5-4E49-B05E-1C77E0E2DE14}"/>
              </a:ext>
            </a:extLst>
          </p:cNvPr>
          <p:cNvSpPr/>
          <p:nvPr userDrawn="1"/>
        </p:nvSpPr>
        <p:spPr>
          <a:xfrm>
            <a:off x="0" y="0"/>
            <a:ext cx="1402592" cy="2008523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1808" h="6861908">
                <a:moveTo>
                  <a:pt x="0" y="0"/>
                </a:moveTo>
                <a:lnTo>
                  <a:pt x="4791808" y="0"/>
                </a:lnTo>
                <a:lnTo>
                  <a:pt x="2453054" y="6858000"/>
                </a:lnTo>
                <a:lnTo>
                  <a:pt x="3949" y="6861908"/>
                </a:lnTo>
                <a:cubicBezTo>
                  <a:pt x="2633" y="4574605"/>
                  <a:pt x="1316" y="2287303"/>
                  <a:pt x="0" y="0"/>
                </a:cubicBezTo>
                <a:close/>
              </a:path>
            </a:pathLst>
          </a:custGeom>
          <a:solidFill>
            <a:srgbClr val="26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5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-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47420D0-6FF1-9C4A-B953-EA4EEABBA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5016" y="3029213"/>
            <a:ext cx="2693773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The University of Iowa">
            <a:extLst>
              <a:ext uri="{FF2B5EF4-FFF2-40B4-BE49-F238E27FC236}">
                <a16:creationId xmlns:a16="http://schemas.microsoft.com/office/drawing/2014/main" id="{6179B039-C5FC-F04C-AB21-BEF980B0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0E4C36A-C453-EE4B-A1E5-D1232C36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67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C17923A-4119-CF48-9F2D-05B0A69EB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24488-0ADE-1843-91C1-1CA371373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61" y="2215171"/>
            <a:ext cx="4368798" cy="646331"/>
          </a:xfrm>
          <a:solidFill>
            <a:schemeClr val="accent1"/>
          </a:solidFill>
        </p:spPr>
        <p:txBody>
          <a:bodyPr wrap="square" lIns="91440" tIns="91440" bIns="0">
            <a:spAutoFit/>
          </a:bodyPr>
          <a:lstStyle/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847996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E68DE55-0579-EC46-BD52-181870A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00BB2-D6D1-6642-8F66-9B4F37EC8187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35C2BC9-7AF3-6D49-8036-36D81872E8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52498" y="1686757"/>
            <a:ext cx="10251527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37044-371D-C149-9F72-3D8FBA4605C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DC5F3A3D-928C-F445-ACB3-2C38F21F6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2F140A7-DF6E-3245-BC22-1F0E9CFEE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4466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1035436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</a:t>
            </a:r>
            <a:br>
              <a:rPr lang="en-US" dirty="0"/>
            </a:br>
            <a:r>
              <a:rPr lang="en-US" dirty="0"/>
              <a:t>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1035436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148794"/>
            <a:ext cx="1035436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1037658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A096FDD2-3609-3C49-9ED5-616F9E36D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29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9144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914400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914400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916622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685527-7A8C-3647-9D96-6D076FA7A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8383" y="0"/>
            <a:ext cx="2687038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431224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C79AA-0B96-2A43-86A1-A71A1D4C8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6768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7101AB8-54F7-4A4E-9611-F4F2ECFB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1394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D4F96-5BFE-3049-B4E0-9CDD4F5C3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152400"/>
            <a:ext cx="3385601" cy="919069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9CB936-90E7-D144-B9DC-7CF3F98E2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738" y="1599"/>
            <a:ext cx="2687038" cy="1276343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7142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709626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5087150"/>
            <a:ext cx="9144000" cy="4631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1774216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University of Iowa Logo in tab">
            <a:extLst>
              <a:ext uri="{FF2B5EF4-FFF2-40B4-BE49-F238E27FC236}">
                <a16:creationId xmlns:a16="http://schemas.microsoft.com/office/drawing/2014/main" id="{8B51AF24-FB2E-1240-9EF9-F0F501C2F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11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561760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6768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1394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BCADCB-4DBB-9C43-A696-780C05775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152400"/>
            <a:ext cx="3385601" cy="919069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0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3F5E00-2329-6246-A2BB-7BCD46F83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738" y="0"/>
            <a:ext cx="2687038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0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40830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7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8FB54BE8-0526-614C-A06E-8C6258999B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93043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C17923A-4119-CF48-9F2D-05B0A69EB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24488-0ADE-1843-91C1-1CA371373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61" y="2215171"/>
            <a:ext cx="4368798" cy="646331"/>
          </a:xfrm>
          <a:solidFill>
            <a:schemeClr val="accent1"/>
          </a:solidFill>
        </p:spPr>
        <p:txBody>
          <a:bodyPr wrap="square" lIns="91440" tIns="91440" bIns="0">
            <a:spAutoFit/>
          </a:bodyPr>
          <a:lstStyle/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228264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070F21D-F194-034E-812B-69D1C6CD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A13FBC-A4AA-9B4F-8E9B-12CD6600150E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22C1D3A-9762-7F4D-AB5C-A3F0114B67B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6" name="Picture 15" descr="The University of Iowa">
            <a:extLst>
              <a:ext uri="{FF2B5EF4-FFF2-40B4-BE49-F238E27FC236}">
                <a16:creationId xmlns:a16="http://schemas.microsoft.com/office/drawing/2014/main" id="{7148CCDA-64E4-6A4E-A6A7-D2AB55159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FAE079D-23CF-2543-B543-90A5EB0D2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39768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2400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E68DE55-0579-EC46-BD52-181870A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00BB2-D6D1-6642-8F66-9B4F37EC8187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35C2BC9-7AF3-6D49-8036-36D81872E8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52498" y="1686757"/>
            <a:ext cx="10251527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37044-371D-C149-9F72-3D8FBA4605C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DC5F3A3D-928C-F445-ACB3-2C38F21F6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2F140A7-DF6E-3245-BC22-1F0E9CFEE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4852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389509"/>
            <a:ext cx="10287000" cy="1331865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50741"/>
            <a:ext cx="10287000" cy="3892859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–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5AAAF-3BA6-4445-BF32-09164447961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0AA5F87C-9826-7441-9CF2-6F364BF7D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678EF36-A6E8-DB4E-8C3A-B3624ECEE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96670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4800219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664346"/>
            <a:ext cx="480022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99253-B000-1442-A7D2-EB536C15CBCB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8" name="Picture 17" descr="The University of Iowa">
            <a:extLst>
              <a:ext uri="{FF2B5EF4-FFF2-40B4-BE49-F238E27FC236}">
                <a16:creationId xmlns:a16="http://schemas.microsoft.com/office/drawing/2014/main" id="{A96F9427-B9C2-6F44-ADD6-28635EDF4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D918E3-A228-4F47-B892-288E22CD6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74103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697">
          <p15:clr>
            <a:srgbClr val="FBAE40"/>
          </p15:clr>
        </p15:guide>
        <p15:guide id="7" orient="horz" pos="240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1686756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2674396"/>
            <a:ext cx="2973372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168675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2674396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44143A-0CC6-6041-BD38-4C994DA8E0B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3" name="Picture 22" descr="The University of Iowa">
            <a:extLst>
              <a:ext uri="{FF2B5EF4-FFF2-40B4-BE49-F238E27FC236}">
                <a16:creationId xmlns:a16="http://schemas.microsoft.com/office/drawing/2014/main" id="{529638AC-0ED3-DE46-BC83-28B1D845E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42FB62D-41EB-7A41-B0D2-60C8BB6A3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09795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52425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6741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167670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2664346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F11BA-BD6E-E14D-A115-587308DBF4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6" name="Picture 25" descr="The University of Iowa">
            <a:extLst>
              <a:ext uri="{FF2B5EF4-FFF2-40B4-BE49-F238E27FC236}">
                <a16:creationId xmlns:a16="http://schemas.microsoft.com/office/drawing/2014/main" id="{178B6A3E-B578-0F40-9695-2E975D126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253C989-F49D-8D4D-BFD5-ECCB6E59B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44132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6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850484"/>
            <a:ext cx="1835088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301186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1686758"/>
            <a:ext cx="162430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66192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3190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1841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1686758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2850484"/>
            <a:ext cx="183823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4AB6F8-D05F-8E40-A637-083D1274FB35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8" name="Picture 37" descr="The University of Iowa">
            <a:extLst>
              <a:ext uri="{FF2B5EF4-FFF2-40B4-BE49-F238E27FC236}">
                <a16:creationId xmlns:a16="http://schemas.microsoft.com/office/drawing/2014/main" id="{03F28A08-B979-7F4D-A857-AE155CAB0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48092FCE-E544-874D-A440-7B68904C3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8044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2" y="3291760"/>
            <a:ext cx="10288587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10288586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4" y="4753992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76717-4761-EC4B-BDB1-C130638E59C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40242CE7-09BD-8143-AE27-4BF193790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F415A2A-5C4A-BE45-8CAF-820EC97BE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5009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3" y="3291760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5" y="475399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696" y="168851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83697" y="212176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3698" y="3293514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3699" y="3726766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83700" y="4755746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83701" y="5188998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4845D-2BF0-2740-9880-8D2B0EBB22B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9" name="Picture 38" descr="The University of Iowa">
            <a:extLst>
              <a:ext uri="{FF2B5EF4-FFF2-40B4-BE49-F238E27FC236}">
                <a16:creationId xmlns:a16="http://schemas.microsoft.com/office/drawing/2014/main" id="{0BB6734F-670C-234F-9B83-4953BF83C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7695749F-B8A1-694A-8E96-E3DE4B0E9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11759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2760956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4094" y="2904080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4096" y="3337333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3792244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54098" y="3970621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100" y="4403874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952506" y="488567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4096" y="5089029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4098" y="5522281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67495" y="1688232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67497" y="2121484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69089" y="2905554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69091" y="3338807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9093" y="3972095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69095" y="4405348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69091" y="5090503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9093" y="5523755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480C56-313A-5C4D-A02B-5C10621A506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9" name="Picture 38" descr="The University of Iowa">
            <a:extLst>
              <a:ext uri="{FF2B5EF4-FFF2-40B4-BE49-F238E27FC236}">
                <a16:creationId xmlns:a16="http://schemas.microsoft.com/office/drawing/2014/main" id="{58CA1799-4AEA-D247-8458-F8440E403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FFD2AE71-6126-9A49-BF5D-60267741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48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  <p15:guide id="8" orient="horz" pos="240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238480"/>
            <a:ext cx="4800219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949325" y="3790765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8052" y="4209907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8053" y="4761629"/>
            <a:ext cx="4800219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228428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9276" y="4199855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39277" y="4751577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606F0-071A-A842-B316-9BEBD143AC3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8" name="Picture 27" descr="The University of Iowa">
            <a:extLst>
              <a:ext uri="{FF2B5EF4-FFF2-40B4-BE49-F238E27FC236}">
                <a16:creationId xmlns:a16="http://schemas.microsoft.com/office/drawing/2014/main" id="{9AAD4B2F-0082-B749-BE09-2EC20A6C4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D920E71-4E45-E74F-B01A-DC16C3B80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5929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2400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9080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39080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82471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3ED87A8B-0573-474F-94C0-2F7E34485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80564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</a:extLst>
          </p:cNvPr>
          <p:cNvCxnSpPr>
            <a:cxnSpLocks/>
          </p:cNvCxnSpPr>
          <p:nvPr userDrawn="1"/>
        </p:nvCxnSpPr>
        <p:spPr>
          <a:xfrm>
            <a:off x="4539904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82471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225863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106DB928-4AE1-4E4B-9A4C-6062FC2477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23956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</a:extLst>
          </p:cNvPr>
          <p:cNvCxnSpPr>
            <a:cxnSpLocks/>
          </p:cNvCxnSpPr>
          <p:nvPr userDrawn="1"/>
        </p:nvCxnSpPr>
        <p:spPr>
          <a:xfrm>
            <a:off x="8183296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225863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9C14D290-718E-D94D-BEC3-A2B3F3F54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387E550-EB5F-3F4A-9BFA-44D25611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4078664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4078664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4078663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9C14D290-718E-D94D-BEC3-A2B3F3F54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387E550-EB5F-3F4A-9BFA-44D25611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81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260812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40727" y="2311683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935830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21796" y="2280863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8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651392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3844" y="2309972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9188946" y="2045132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607" y="2311684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4" y="4073057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78BB7-B3A6-0D4A-A743-C8950F9817A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6D319038-0896-5540-A405-0F93F52CC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F5779A1-5C1A-D949-93A6-EFB401BFC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9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E2EA4D-EFA8-4B7C-9585-ADB07DA2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175438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448972" y="2403497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75438" y="407866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222122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090A73C4-9F43-6142-BBC5-1C887BE310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2864" y="2384080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9DF875-9EAF-4928-8E91-6599CCEAADE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25991" y="4080927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5305996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88241" y="2367425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4" y="409557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7346820" y="2120050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35F86CE-4040-2C49-984A-EDA41DCC41D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83252" y="2382067"/>
            <a:ext cx="1121725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22EF39-6BE8-4D2B-B814-5743037B71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25607" y="4098102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9434872" y="2133924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82000" y="2389427"/>
            <a:ext cx="1100333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419080" y="4107460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866093-3200-6440-8AB2-9242D398F84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D664CA64-A0A9-F34D-BDC5-9ABCDE7A5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B50283A-D398-E048-BDA3-92DD544A4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3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325" y="1684461"/>
            <a:ext cx="3170238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891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383805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447" y="1677611"/>
            <a:ext cx="2987311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3537679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4372568"/>
            <a:ext cx="2973372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642" y="1684461"/>
            <a:ext cx="3166858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3537679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4372568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AB539-1500-4641-B587-77CADD88349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6" name="Picture 25" descr="The University of Iowa">
            <a:extLst>
              <a:ext uri="{FF2B5EF4-FFF2-40B4-BE49-F238E27FC236}">
                <a16:creationId xmlns:a16="http://schemas.microsoft.com/office/drawing/2014/main" id="{425DB221-2568-9A44-ABC3-1ED0E0B41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E30D721-4805-D344-A3E0-90A8F1D5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24560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220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9325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1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44118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B10E167-B94B-AD40-958C-D9E0F8F9DF4A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3593362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3DF098-BB37-5848-9388-750D29EFC65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3630386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4DEF0-41BC-4548-B7BA-1E5B0231AFFD}"/>
              </a:ext>
            </a:extLst>
          </p:cNvPr>
          <p:cNvSpPr>
            <a:spLocks noGrp="1"/>
          </p:cNvSpPr>
          <p:nvPr userDrawn="1">
            <p:ph idx="25" hasCustomPrompt="1"/>
          </p:nvPr>
        </p:nvSpPr>
        <p:spPr>
          <a:xfrm>
            <a:off x="3630387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574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64CDDAA-23B4-C842-845C-7640D95F2B65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237399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B8CCE3-3756-5947-84B2-DFCA00A013F6}"/>
              </a:ext>
            </a:extLst>
          </p:cNvPr>
          <p:cNvSpPr>
            <a:spLocks noGrp="1"/>
          </p:cNvSpPr>
          <p:nvPr userDrawn="1">
            <p:ph idx="27" hasCustomPrompt="1"/>
          </p:nvPr>
        </p:nvSpPr>
        <p:spPr>
          <a:xfrm>
            <a:off x="6242957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9C56F7D-4836-1E4F-BD4C-CB150E12E098}"/>
              </a:ext>
            </a:extLst>
          </p:cNvPr>
          <p:cNvSpPr>
            <a:spLocks noGrp="1"/>
          </p:cNvSpPr>
          <p:nvPr userDrawn="1">
            <p:ph idx="28" hasCustomPrompt="1"/>
          </p:nvPr>
        </p:nvSpPr>
        <p:spPr>
          <a:xfrm>
            <a:off x="6242958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7503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8881435" y="1680693"/>
            <a:ext cx="2349365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8875080" y="354891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8875081" y="4362520"/>
            <a:ext cx="2358867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720753-9BFD-2840-9C93-FF72942ED6E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2" name="Picture 31" descr="The University of Iowa">
            <a:extLst>
              <a:ext uri="{FF2B5EF4-FFF2-40B4-BE49-F238E27FC236}">
                <a16:creationId xmlns:a16="http://schemas.microsoft.com/office/drawing/2014/main" id="{710BB67D-293B-374F-89FC-5F2EBF9F2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E9B966-22C9-0D4A-8DF7-FFA7CF9C9DD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6803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4F11A61-EE32-4596-8BBC-0626131F1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99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29247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10B80E7E-3ECA-A84C-BBC2-DF9FD6DED4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53442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B9C78E2-4679-F844-BB37-D2E07B542CA3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0534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F3EA205-7109-BC44-BA2C-7704780449E8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0534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36631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4EF24A51-2D82-AA40-8405-8CFEC6F5CB5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87042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0D707E7-5635-444F-BB41-10E2268CC09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1870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340EF3F-9B6C-B54B-94AD-7275543213B0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1870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484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4D703A3B-87F3-AE45-90D2-795F9DA8857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66213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C95157B-C7FC-864F-A9C2-08E02E26EE0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266215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1E05108-E0DC-6947-A186-EA5436079AAF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7266216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2603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E90B3032-DDF8-0446-8BB7-81565519E03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410699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24287DA-FEAD-6E4A-83EC-B59516E2386C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9410701" y="3545060"/>
            <a:ext cx="1826629" cy="67511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4FC143B3-231A-2B46-ABBF-7F6B6BBF4596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94107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4E17D8-CAFF-0E47-97EF-4D4BC59FFC70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3" name="Picture 42" descr="The University of Iowa">
            <a:extLst>
              <a:ext uri="{FF2B5EF4-FFF2-40B4-BE49-F238E27FC236}">
                <a16:creationId xmlns:a16="http://schemas.microsoft.com/office/drawing/2014/main" id="{924E35CA-EA2E-084A-B4D2-736FEA8C0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D752B61A-80FF-1049-8A33-5614EE9DC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67181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8296"/>
            <a:ext cx="5260975" cy="8961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5257801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1534" y="0"/>
            <a:ext cx="50292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0F7CB-393D-BF45-B52D-542FDDEFCAF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9CE5618D-3613-E04D-A815-ED9A2C5AA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35C85E8-314E-3E45-BB26-1A95C606F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95485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3912">
          <p15:clr>
            <a:srgbClr val="FBAE40"/>
          </p15:clr>
        </p15:guide>
        <p15:guide id="3" pos="600">
          <p15:clr>
            <a:srgbClr val="FBAE40"/>
          </p15:clr>
        </p15:guide>
        <p15:guide id="4" orient="horz" pos="1056">
          <p15:clr>
            <a:srgbClr val="FBAE40"/>
          </p15:clr>
        </p15:guide>
        <p15:guide id="6" orient="horz" pos="697">
          <p15:clr>
            <a:srgbClr val="FBAE40"/>
          </p15:clr>
        </p15:guide>
        <p15:guide id="7" orient="horz" pos="240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5254505" cy="133186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962386"/>
            <a:ext cx="5266450" cy="3981214"/>
          </a:xfrm>
        </p:spPr>
        <p:txBody>
          <a:bodyPr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Font typeface="Roboto" panose="02000000000000000000" pitchFamily="2" charset="0"/>
              <a:buChar char="–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buClr>
                <a:schemeClr val="tx2"/>
              </a:buCl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3630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9502" y="3260862"/>
            <a:ext cx="5032499" cy="312864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24DFA0-3257-B044-87EF-16154359E2FC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9" name="Picture 18" descr="The University of Iowa">
            <a:extLst>
              <a:ext uri="{FF2B5EF4-FFF2-40B4-BE49-F238E27FC236}">
                <a16:creationId xmlns:a16="http://schemas.microsoft.com/office/drawing/2014/main" id="{87382191-DF4D-7341-915C-9C1044535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21405B1-B61E-0943-909C-EFA16B5EE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99061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3926">
          <p15:clr>
            <a:srgbClr val="FBAE40"/>
          </p15:clr>
        </p15:guide>
        <p15:guide id="3" pos="600">
          <p15:clr>
            <a:srgbClr val="FBAE40"/>
          </p15:clr>
        </p15:guide>
        <p15:guide id="4" orient="horz" pos="240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4273"/>
            <a:ext cx="10290175" cy="86908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49325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49325" y="1570038"/>
            <a:ext cx="10290175" cy="4114800"/>
          </a:xfr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6D074-0631-F846-A2A3-4A39FEAEFDD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F53BBB5F-6629-C742-91EE-40B5B8BC1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3AC09A7-82B4-6B47-A4FB-CA6800EAF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0030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8383" y="3029213"/>
            <a:ext cx="2687038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tx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262A30-5EEC-5549-B428-7E5B11A5D7A7}"/>
              </a:ext>
            </a:extLst>
          </p:cNvPr>
          <p:cNvGrpSpPr/>
          <p:nvPr userDrawn="1"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99B573-1E8F-3547-9D64-50A2EC630F1F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8F32139-4BAE-F54C-8358-EF5839C5813E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B1807D8-E6B4-C743-A4EC-22D5E0479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8383" y="0"/>
            <a:ext cx="2687038" cy="1279542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62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47420D0-6FF1-9C4A-B953-EA4EEABBA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5016" y="3029213"/>
            <a:ext cx="2693773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The University of Iowa">
            <a:extLst>
              <a:ext uri="{FF2B5EF4-FFF2-40B4-BE49-F238E27FC236}">
                <a16:creationId xmlns:a16="http://schemas.microsoft.com/office/drawing/2014/main" id="{6179B039-C5FC-F04C-AB21-BEF980B0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0E4C36A-C453-EE4B-A1E5-D1232C36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2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wit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993FB4-4336-2048-A6A4-FA306EBBE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85842"/>
            <a:ext cx="10515600" cy="89611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675842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791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03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9254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FFEA7CF-83E7-764C-ABBA-82BBDBDAEC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5B506F-BBA1-9842-893B-0EB9BFBD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634" y="2316951"/>
            <a:ext cx="4769254" cy="707886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88042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4862325" y="1980619"/>
            <a:ext cx="7329674" cy="3884922"/>
          </a:xfrm>
          <a:custGeom>
            <a:avLst/>
            <a:gdLst/>
            <a:ahLst/>
            <a:cxnLst/>
            <a:rect l="l" t="t" r="r" b="b"/>
            <a:pathLst>
              <a:path w="7329674" h="3884922" extrusionOk="0">
                <a:moveTo>
                  <a:pt x="1324858" y="0"/>
                </a:moveTo>
                <a:lnTo>
                  <a:pt x="7329674" y="0"/>
                </a:lnTo>
                <a:lnTo>
                  <a:pt x="7329674" y="3884922"/>
                </a:lnTo>
                <a:lnTo>
                  <a:pt x="0" y="3884922"/>
                </a:lnTo>
                <a:close/>
              </a:path>
            </a:pathLst>
          </a:custGeom>
          <a:solidFill>
            <a:srgbClr val="394C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B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1" y="1708060"/>
            <a:ext cx="6095999" cy="3692529"/>
          </a:xfrm>
          <a:custGeom>
            <a:avLst/>
            <a:gdLst/>
            <a:ahLst/>
            <a:cxnLst/>
            <a:rect l="l" t="t" r="r" b="b"/>
            <a:pathLst>
              <a:path w="6560897" h="3974132" extrusionOk="0">
                <a:moveTo>
                  <a:pt x="0" y="0"/>
                </a:moveTo>
                <a:lnTo>
                  <a:pt x="6560897" y="0"/>
                </a:lnTo>
                <a:lnTo>
                  <a:pt x="5205617" y="3974132"/>
                </a:lnTo>
                <a:lnTo>
                  <a:pt x="0" y="397413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263B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800" b="1" i="0" u="none" strike="noStrike" cap="none">
              <a:solidFill>
                <a:srgbClr val="263B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10025829" y="6378567"/>
            <a:ext cx="829205" cy="182707"/>
          </a:xfrm>
          <a:custGeom>
            <a:avLst/>
            <a:gdLst/>
            <a:ahLst/>
            <a:cxnLst/>
            <a:rect l="l" t="t" r="r" b="b"/>
            <a:pathLst>
              <a:path w="223" h="49" extrusionOk="0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872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66E5-301D-4ED3-A946-3ADA72981592}" type="datetime1">
              <a:rPr lang="en-US" smtClean="0"/>
              <a:t>2/22/2024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D33-E255-4D84-A7C4-1AB09CA44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0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B91A-3B66-4685-B926-CD9DD558240C}" type="datetime1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D33-E255-4D84-A7C4-1AB09CA44C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5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10515600" cy="4388698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058" y="365125"/>
            <a:ext cx="10515600" cy="1331865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101"/>
            <a:ext cx="10515600" cy="4018000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University of Iowa Logo in tab">
            <a:extLst>
              <a:ext uri="{FF2B5EF4-FFF2-40B4-BE49-F238E27FC236}">
                <a16:creationId xmlns:a16="http://schemas.microsoft.com/office/drawing/2014/main" id="{CFF14CD2-6839-EF4B-BE95-D8FF44EDA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3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8E5D18-D14C-2E49-8475-3B6767E2DE9A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86"/>
            <a:ext cx="5562600" cy="3923407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9502" y="0"/>
            <a:ext cx="5029200" cy="639245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CFD86F-631F-DB40-8919-BA8E20BF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58" y="365125"/>
            <a:ext cx="5636742" cy="13318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458B34-F735-D249-820C-C797A1F1FED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331EC016-F850-1E4A-A65C-1A14626CE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1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99024-F68B-C04C-A2AC-E78D62D8E79D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Health Management and Policy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70389" y="3243106"/>
            <a:ext cx="5021612" cy="31497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95874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1" y="365125"/>
            <a:ext cx="5636742" cy="13318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86"/>
            <a:ext cx="5562600" cy="3923407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 descr="University of Iowa Logo in tab">
            <a:extLst>
              <a:ext uri="{FF2B5EF4-FFF2-40B4-BE49-F238E27FC236}">
                <a16:creationId xmlns:a16="http://schemas.microsoft.com/office/drawing/2014/main" id="{ED076C9B-2E43-A040-8258-28E87FCCDB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0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37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1" r:id="rId14"/>
    <p:sldLayoutId id="2147483742" r:id="rId15"/>
    <p:sldLayoutId id="2147483743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78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4" r:id="rId35"/>
    <p:sldLayoutId id="2147483745" r:id="rId3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Roboto" panose="02000000000000000000" pitchFamily="2" charset="0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womens-health-policy/report/medicaid-coverage-of-family-planning-benefits-results-from-a-state-survey/" TargetMode="External"/><Relationship Id="rId7" Type="http://schemas.openxmlformats.org/officeDocument/2006/relationships/image" Target="../media/image16.emf"/><Relationship Id="rId2" Type="http://schemas.openxmlformats.org/officeDocument/2006/relationships/hyperlink" Target="https://www.immunize.org/hpv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lawatlas.org/topics" TargetMode="External"/><Relationship Id="rId5" Type="http://schemas.openxmlformats.org/officeDocument/2006/relationships/hyperlink" Target="https://nashp.org/" TargetMode="External"/><Relationship Id="rId4" Type="http://schemas.openxmlformats.org/officeDocument/2006/relationships/hyperlink" Target="https://www.ncsl.org/health/state-public-health-legislation-databas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ancer/uscs/public-use/us/" TargetMode="Externa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imz-managers/coverage/teenvaxview/data-reports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hints.cancer.gov/" TargetMode="Externa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10.1111/josh.12389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-health.uiowa.edu/hm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acre-lab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jr-redesign.stjude.org/content/dam/research-redesign/centers-initiatives/hpv-cancer-prevention-program/hpv-advocacy-campaign/P2P%20Fact%20Sheet_Policy%20Summary_R2.pdf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jr-redesign.stjude.org/content/dam/research-redesign/centers-initiatives/hpv-cancer-prevention-program/hpv-advocacy-campaign/P2P%20Fact%20Sheet_Policy%20Summary_R2.pdf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F2016A-E1E4-0BEB-FDEC-FC2B92C0E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Advocating for Policy Change to Support HPV Vaccination</a:t>
            </a:r>
            <a:br>
              <a:rPr lang="en-US" sz="60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38695B1-7158-26D2-BC87-9FE203E81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556" y="4855419"/>
            <a:ext cx="9144000" cy="40746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+mn-lt"/>
                <a:ea typeface="Source Sans Pro"/>
              </a:rPr>
              <a:t>Whitney Zahnd, PhD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6C2E49-51C6-98C4-B8AD-D31B5AFF2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0556" y="5262879"/>
            <a:ext cx="9144000" cy="463108"/>
          </a:xfrm>
        </p:spPr>
        <p:txBody>
          <a:bodyPr/>
          <a:lstStyle/>
          <a:p>
            <a:r>
              <a:rPr lang="en-US" sz="2400" b="1" dirty="0">
                <a:latin typeface="+mn-lt"/>
                <a:ea typeface="Source Sans Pro"/>
              </a:rPr>
              <a:t>February 22, 2024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CE87A-F2FA-596A-744E-9023FFD04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</a:p>
        </p:txBody>
      </p:sp>
    </p:spTree>
    <p:extLst>
      <p:ext uri="{BB962C8B-B14F-4D97-AF65-F5344CB8AC3E}">
        <p14:creationId xmlns:p14="http://schemas.microsoft.com/office/powerpoint/2010/main" val="130073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435F3-CDC4-8ADE-F6AD-BBD2281E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HPV Vaccination Relevant Policies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D1FB-C3CA-44D0-E70A-AFC6B336008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52498" y="1686757"/>
            <a:ext cx="5029661" cy="425684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Immunize.org</a:t>
            </a:r>
            <a:endParaRPr lang="en-US" dirty="0"/>
          </a:p>
          <a:p>
            <a:pPr lvl="1"/>
            <a:r>
              <a:rPr lang="en-US" dirty="0"/>
              <a:t>States with or without school-related mandates for HPV vaccinations</a:t>
            </a:r>
          </a:p>
          <a:p>
            <a:r>
              <a:rPr lang="en-US" dirty="0">
                <a:hlinkClick r:id="rId3"/>
              </a:rPr>
              <a:t>Kaiser Family Foundation</a:t>
            </a:r>
            <a:endParaRPr lang="en-US" dirty="0"/>
          </a:p>
          <a:p>
            <a:pPr lvl="1"/>
            <a:r>
              <a:rPr lang="en-US" dirty="0"/>
              <a:t>State-specific Medicaid Coverage for Vaccines among those aged 21 and older</a:t>
            </a:r>
          </a:p>
          <a:p>
            <a:r>
              <a:rPr lang="en-US" dirty="0"/>
              <a:t>Keep an eye on </a:t>
            </a:r>
            <a:r>
              <a:rPr lang="en-US" dirty="0">
                <a:hlinkClick r:id="rId4"/>
              </a:rPr>
              <a:t>NCSL</a:t>
            </a:r>
            <a:r>
              <a:rPr lang="en-US" dirty="0"/>
              <a:t>, KFF, </a:t>
            </a:r>
            <a:r>
              <a:rPr lang="en-US" dirty="0">
                <a:hlinkClick r:id="rId5"/>
              </a:rPr>
              <a:t>NASHP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Temple Law Atlas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2D0C4-2919-ED36-B93E-70C7A6B9D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Department of Health Management and Policy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A15EFA-DCFC-4C21-2409-6DE35C7EA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846818"/>
            <a:ext cx="5300833" cy="39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8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6D131-71FF-0633-AA6E-6E15059B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HPV-associated Cancer Incidence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8D52E1-1AD1-0D61-3C1A-536D01BD8CC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Cancer Registry Data</a:t>
            </a:r>
          </a:p>
          <a:p>
            <a:pPr lvl="1"/>
            <a:r>
              <a:rPr lang="en-US" dirty="0"/>
              <a:t>Ways to Get Data:</a:t>
            </a:r>
          </a:p>
          <a:p>
            <a:pPr lvl="2"/>
            <a:r>
              <a:rPr lang="en-US" dirty="0"/>
              <a:t>Work with your state’s central cancer registry</a:t>
            </a:r>
          </a:p>
          <a:p>
            <a:pPr lvl="2"/>
            <a:r>
              <a:rPr lang="en-US" dirty="0"/>
              <a:t>Get access to the </a:t>
            </a:r>
            <a:r>
              <a:rPr lang="en-US" dirty="0">
                <a:hlinkClick r:id="rId2"/>
              </a:rPr>
              <a:t>CDC’s Public Use Data Set</a:t>
            </a:r>
            <a:endParaRPr lang="en-US" dirty="0"/>
          </a:p>
          <a:p>
            <a:pPr lvl="1"/>
            <a:r>
              <a:rPr lang="en-US" dirty="0"/>
              <a:t>Relevant data</a:t>
            </a:r>
          </a:p>
          <a:p>
            <a:pPr lvl="2"/>
            <a:r>
              <a:rPr lang="en-US" dirty="0"/>
              <a:t>Individual HPV-associated cancers</a:t>
            </a:r>
          </a:p>
          <a:p>
            <a:pPr lvl="2"/>
            <a:r>
              <a:rPr lang="en-US" dirty="0"/>
              <a:t>Overall HPV-associated cancers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4C51F-17C1-1A77-E19B-4E031ECAB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Department of Health Management and Policy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43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EC7ABF-AAA6-7338-E370-87697C39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HPV-Associated Cancers, 2015-2019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49D27-11CD-C557-9710-3D51B04B3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D7526-B5D8-7513-458B-27EBE95691F4}"/>
              </a:ext>
            </a:extLst>
          </p:cNvPr>
          <p:cNvSpPr txBox="1"/>
          <p:nvPr/>
        </p:nvSpPr>
        <p:spPr>
          <a:xfrm>
            <a:off x="2685774" y="6003696"/>
            <a:ext cx="792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Preliminary Analysis of U.S. Cancer Statistics Public Use Database Data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D6B01B0-E9B8-F824-8B08-614530ACF3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92263"/>
          <a:ext cx="10515600" cy="438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075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C4B3-5D2A-B22B-71A2-85285C50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HPV-Associated Cancer Trends, 2000-2019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94A05-1DD8-3E31-B9E5-01111EC13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E9CFDB-96E8-5F1E-DC0F-2A3EBE90B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406" y="1737154"/>
            <a:ext cx="7048434" cy="4019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F8B76-B30D-7CD6-A02A-417BFA726169}"/>
              </a:ext>
            </a:extLst>
          </p:cNvPr>
          <p:cNvSpPr txBox="1"/>
          <p:nvPr/>
        </p:nvSpPr>
        <p:spPr>
          <a:xfrm>
            <a:off x="2854960" y="5953760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Semprini et al, Under Review</a:t>
            </a:r>
          </a:p>
        </p:txBody>
      </p:sp>
    </p:spTree>
    <p:extLst>
      <p:ext uri="{BB962C8B-B14F-4D97-AF65-F5344CB8AC3E}">
        <p14:creationId xmlns:p14="http://schemas.microsoft.com/office/powerpoint/2010/main" val="686284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C617-85D3-1A72-1FAD-58C546AE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 in HPV-Associated Oropharyngeal Cancer Rates, 2000-2019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91BE2-4BB5-EDD1-A0CB-1100FF3B3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E2B16-F0B4-CA40-1ECC-2A3AB30836EE}"/>
              </a:ext>
            </a:extLst>
          </p:cNvPr>
          <p:cNvSpPr txBox="1"/>
          <p:nvPr/>
        </p:nvSpPr>
        <p:spPr>
          <a:xfrm>
            <a:off x="2685774" y="6003696"/>
            <a:ext cx="801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Preliminary Analysis of U.S. Cancer Statistics Public Use Database Data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876B1D-594D-2530-F780-3B15D2DCF4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4905" y="1535837"/>
          <a:ext cx="11194742" cy="433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18FC64-D46D-F18F-30B9-C4EB63220A46}"/>
              </a:ext>
            </a:extLst>
          </p:cNvPr>
          <p:cNvSpPr txBox="1"/>
          <p:nvPr/>
        </p:nvSpPr>
        <p:spPr>
          <a:xfrm>
            <a:off x="4889285" y="4399880"/>
            <a:ext cx="288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Non-Metro % Change:+70.8%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Metro  % Change:+39.4%</a:t>
            </a:r>
          </a:p>
        </p:txBody>
      </p:sp>
    </p:spTree>
    <p:extLst>
      <p:ext uri="{BB962C8B-B14F-4D97-AF65-F5344CB8AC3E}">
        <p14:creationId xmlns:p14="http://schemas.microsoft.com/office/powerpoint/2010/main" val="262576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A3590-3674-96A8-DBBB-E9C428D8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 in HPV-Associated Cervical Cancer Rates, 2000-2019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4CC6B-52C5-A293-7621-7C99EA8AC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F3339AE-45C6-8105-69AB-0D54BDD3E7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5521"/>
          <a:ext cx="10515600" cy="438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2A6E85-1F46-E03A-135C-BF26CA2B9B6D}"/>
              </a:ext>
            </a:extLst>
          </p:cNvPr>
          <p:cNvSpPr txBox="1"/>
          <p:nvPr/>
        </p:nvSpPr>
        <p:spPr>
          <a:xfrm>
            <a:off x="5652116" y="4573013"/>
            <a:ext cx="288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Non-Metro % Change:-10.8%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Metro % Change:-18.5%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D5386-F8EA-5C0F-BC32-3A817A89971D}"/>
              </a:ext>
            </a:extLst>
          </p:cNvPr>
          <p:cNvSpPr txBox="1"/>
          <p:nvPr/>
        </p:nvSpPr>
        <p:spPr>
          <a:xfrm>
            <a:off x="2685774" y="6003696"/>
            <a:ext cx="801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Preliminary Analysis of U.S. Cancer Statistics Public Use Database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202BB-1B3C-6DAA-0A06-A336C6005371}"/>
              </a:ext>
            </a:extLst>
          </p:cNvPr>
          <p:cNvSpPr txBox="1"/>
          <p:nvPr/>
        </p:nvSpPr>
        <p:spPr>
          <a:xfrm>
            <a:off x="8637973" y="5726097"/>
            <a:ext cx="3249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APC=annual percent change</a:t>
            </a:r>
          </a:p>
        </p:txBody>
      </p:sp>
    </p:spTree>
    <p:extLst>
      <p:ext uri="{BB962C8B-B14F-4D97-AF65-F5344CB8AC3E}">
        <p14:creationId xmlns:p14="http://schemas.microsoft.com/office/powerpoint/2010/main" val="284318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2FA1-889A-8B68-9AB2-8E0984C7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HPV Vaccine Coverage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38ACC-69BF-0FB9-CA2A-3E09FB5B7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962386"/>
            <a:ext cx="4020841" cy="3981214"/>
          </a:xfrm>
        </p:spPr>
        <p:txBody>
          <a:bodyPr>
            <a:normAutofit fontScale="92500"/>
          </a:bodyPr>
          <a:lstStyle/>
          <a:p>
            <a:r>
              <a:rPr lang="en-US" dirty="0"/>
              <a:t>Potential Data Sources:</a:t>
            </a:r>
          </a:p>
          <a:p>
            <a:pPr lvl="1"/>
            <a:r>
              <a:rPr lang="en-US" dirty="0"/>
              <a:t>% of adolescents who have received 1,2,3 doses or who are up-to-date on HPV Vaccination-CDC’s </a:t>
            </a:r>
            <a:r>
              <a:rPr lang="en-US" dirty="0">
                <a:hlinkClick r:id="rId3"/>
              </a:rPr>
              <a:t>Teen Vax View</a:t>
            </a:r>
            <a:endParaRPr lang="en-US" dirty="0"/>
          </a:p>
          <a:p>
            <a:pPr lvl="1"/>
            <a:r>
              <a:rPr lang="en-US" dirty="0"/>
              <a:t>% of adults who have had an HPV vaccination-optional Behavioral Risk Factor Surveillance System (BRFSS) module 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D15384C-DD31-E209-7802-7174CC7263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t="-863" b="3655"/>
          <a:stretch/>
        </p:blipFill>
        <p:spPr>
          <a:xfrm>
            <a:off x="6771171" y="3234090"/>
            <a:ext cx="4432855" cy="298564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61FAE-AF76-5110-20ED-102062496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Department of Health Management and Policy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CCF3BDB-40DA-57D7-D289-BAC2E645C1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C9FE68-F5B8-0649-A50D-7202E2535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939" y="42665"/>
            <a:ext cx="4432855" cy="310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4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D7FC-1ECF-48E3-44F6-0EC2D8B8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HPV Knowledge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7177-EF8F-304A-8424-F8C57FBAEC8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52499" y="1686757"/>
            <a:ext cx="5595786" cy="425684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Health Information National Trends Survey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Knowledge and Risk of HPV</a:t>
            </a:r>
          </a:p>
          <a:p>
            <a:pPr lvl="2"/>
            <a:r>
              <a:rPr lang="en-US" dirty="0"/>
              <a:t>Has heard of HPV</a:t>
            </a:r>
          </a:p>
          <a:p>
            <a:pPr lvl="2"/>
            <a:r>
              <a:rPr lang="en-US" dirty="0"/>
              <a:t>Knows that HPV can be spread through sexual contact</a:t>
            </a:r>
          </a:p>
          <a:p>
            <a:pPr lvl="1"/>
            <a:r>
              <a:rPr lang="en-US" dirty="0"/>
              <a:t>Knowledge and Perception of HPV Vaccination</a:t>
            </a:r>
          </a:p>
          <a:p>
            <a:pPr lvl="1"/>
            <a:r>
              <a:rPr lang="en-US" dirty="0"/>
              <a:t>Doctor Recommended HPV Vaccination</a:t>
            </a:r>
          </a:p>
          <a:p>
            <a:r>
              <a:rPr lang="en-US" dirty="0"/>
              <a:t>Note: State-level estimates are not available, but these data may provide an understanding of HPV-related knowledge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386A3-7928-9353-5BC4-91615890C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Department of Health Management and Policy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8CB1DF-B6C3-C103-84BB-24D456A72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261" y="1395866"/>
            <a:ext cx="4603522" cy="44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Hiking boots walk the trail">
            <a:extLst>
              <a:ext uri="{FF2B5EF4-FFF2-40B4-BE49-F238E27FC236}">
                <a16:creationId xmlns:a16="http://schemas.microsoft.com/office/drawing/2014/main" id="{F59FA3EA-AC8F-0846-B9B1-87A4FD6356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796" b="7796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4D2C536-D584-AC45-A7C4-435369C1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60" y="1720009"/>
            <a:ext cx="5146997" cy="1200329"/>
          </a:xfrm>
        </p:spPr>
        <p:txBody>
          <a:bodyPr/>
          <a:lstStyle/>
          <a:p>
            <a:r>
              <a:rPr lang="en-US" dirty="0"/>
              <a:t>On the Ground (Opportunity)-Level</a:t>
            </a:r>
          </a:p>
        </p:txBody>
      </p:sp>
    </p:spTree>
    <p:extLst>
      <p:ext uri="{BB962C8B-B14F-4D97-AF65-F5344CB8AC3E}">
        <p14:creationId xmlns:p14="http://schemas.microsoft.com/office/powerpoint/2010/main" val="174451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ED69-81EC-F68A-2FEA-E46F2800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Qualitative and Quantitative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010E9-9C75-2939-1E92-FCFB5DB67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Groups to engage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25BD77-D024-F9F7-C0D3-2493ACA640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61746" y="2303613"/>
            <a:ext cx="3166740" cy="32692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Youth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Collaborative partners (e.g., schools, public health departments)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46616-DCB3-FA6E-1BB0-BD79389CBF9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Data Collection Approaches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831EA6-F049-9352-D30A-086034B3086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Key informant interviews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Listening sessions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Focus groups</a:t>
            </a:r>
            <a:endParaRPr lang="en-U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Small-scale surveys</a:t>
            </a:r>
            <a:endParaRPr lang="en-US" dirty="0">
              <a:latin typeface="+mn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2FACCB-F742-54F7-03C0-D3191F72501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Questions to Explore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81EC56B-833A-FE33-5FF3-E84125DBC2D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Awareness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Clinical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Educational practices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A44C3-DB42-1D78-6329-A0CAC1CB1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3590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2827-2AD7-42CC-9E93-42A1674F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26" y="502662"/>
            <a:ext cx="10515600" cy="869089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0207C-BFF8-4D2A-99D2-401043F36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of Health Management and Policy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F0D81-73B3-4874-A2C0-DF8495400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264"/>
            <a:ext cx="10515600" cy="438869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To identify partners and policy levers for HPV vaccination.</a:t>
            </a:r>
          </a:p>
          <a:p>
            <a:pPr marL="514350" indent="-514350">
              <a:buAutoNum type="arabicParenR"/>
            </a:pPr>
            <a:r>
              <a:rPr lang="en-US" dirty="0"/>
              <a:t>To use data to advocate for policy change to support HPV vaccination.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7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653356A-C41F-87D9-27D3-6FF59C9D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Local Quantitative Data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D1EE8FE-8FB3-3160-200B-38B43120C59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864719" y="1687513"/>
            <a:ext cx="4427637" cy="4256087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B10130D-FA13-46A5-1191-607577D52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0EC7B6-460F-84B0-9F35-9E14863E544E}"/>
              </a:ext>
            </a:extLst>
          </p:cNvPr>
          <p:cNvSpPr txBox="1"/>
          <p:nvPr/>
        </p:nvSpPr>
        <p:spPr>
          <a:xfrm>
            <a:off x="8604172" y="5419283"/>
            <a:ext cx="322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2021 APHA poster presentation  </a:t>
            </a:r>
          </a:p>
        </p:txBody>
      </p:sp>
    </p:spTree>
    <p:extLst>
      <p:ext uri="{BB962C8B-B14F-4D97-AF65-F5344CB8AC3E}">
        <p14:creationId xmlns:p14="http://schemas.microsoft.com/office/powerpoint/2010/main" val="3566901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tatue on top of building">
            <a:extLst>
              <a:ext uri="{FF2B5EF4-FFF2-40B4-BE49-F238E27FC236}">
                <a16:creationId xmlns:a16="http://schemas.microsoft.com/office/drawing/2014/main" id="{DE261F4F-FB25-9FC1-7F01-C1F5B5C69C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802" b="780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84C399-ABB0-82F0-D43F-D35BEA71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6" y="301606"/>
            <a:ext cx="5841490" cy="1754326"/>
          </a:xfrm>
        </p:spPr>
        <p:txBody>
          <a:bodyPr/>
          <a:lstStyle/>
          <a:p>
            <a:r>
              <a:rPr lang="en-US" dirty="0"/>
              <a:t>Example of Using Data and Partnership to Promote Policy Change</a:t>
            </a:r>
          </a:p>
        </p:txBody>
      </p:sp>
    </p:spTree>
    <p:extLst>
      <p:ext uri="{BB962C8B-B14F-4D97-AF65-F5344CB8AC3E}">
        <p14:creationId xmlns:p14="http://schemas.microsoft.com/office/powerpoint/2010/main" val="1610739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812C01-FD2E-F42F-1AB1-D87796A3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Visualization and Briefs for Policy Change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686C56-F01B-6BCA-7952-ED566B23AC12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24" y="1425987"/>
            <a:ext cx="3399164" cy="47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F087F20-0985-4AFD-0E73-292C0511F54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53" y="1385963"/>
            <a:ext cx="3783012" cy="48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BDAB117-F5AE-8C7B-ACDF-B693C8CB2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/>
              <a:t>Department of Health Management and Policy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C9063-C82C-D5AD-B0C8-7D81036CC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848" y="1291331"/>
            <a:ext cx="3783012" cy="498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73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90303-B95F-CC6D-7818-FE090087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7C45-2959-D0AF-F06A-7EF4EB2A4E2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Leverage existing partnerships</a:t>
            </a:r>
          </a:p>
          <a:p>
            <a:pPr lvl="1"/>
            <a:r>
              <a:rPr lang="en-US" dirty="0"/>
              <a:t>Relevant, even if slightly tangential</a:t>
            </a:r>
          </a:p>
          <a:p>
            <a:pPr lvl="1"/>
            <a:r>
              <a:rPr lang="en-US" dirty="0"/>
              <a:t>Cross-sector</a:t>
            </a:r>
          </a:p>
          <a:p>
            <a:pPr lvl="1"/>
            <a:r>
              <a:rPr lang="en-US" dirty="0"/>
              <a:t>Multilevel </a:t>
            </a:r>
          </a:p>
          <a:p>
            <a:r>
              <a:rPr lang="en-US" dirty="0"/>
              <a:t>Find intersections (e.g., cancer and immunization coalitions)</a:t>
            </a:r>
          </a:p>
          <a:p>
            <a:r>
              <a:rPr lang="en-US" dirty="0"/>
              <a:t>Connect with nationwide resources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CD8D5-1B1F-19F2-1878-E4E6E6F4E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15332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768E-985E-E4AF-7157-F3D810D2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Partnering on Vaccine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1B2E-AE49-27A3-6057-BF7DBF5E6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2063987"/>
            <a:ext cx="4800224" cy="754602"/>
          </a:xfrm>
        </p:spPr>
        <p:txBody>
          <a:bodyPr/>
          <a:lstStyle/>
          <a:p>
            <a:pPr algn="ctr"/>
            <a:r>
              <a:rPr lang="en-US" dirty="0"/>
              <a:t>Springfield Collaborative for Active Child Health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6D423-7679-1563-1EF9-2E83F830021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1" indent="-228600">
              <a:buClr>
                <a:srgbClr val="FFBD4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Partners:</a:t>
            </a:r>
          </a:p>
          <a:p>
            <a:pPr marL="685800" lvl="2" indent="-228600">
              <a:spcBef>
                <a:spcPts val="1000"/>
              </a:spcBef>
              <a:buClr>
                <a:srgbClr val="FFBD4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SIU School of Medicine (Pediatrics, Family Medicine,  Internal Medicine, Research)</a:t>
            </a:r>
          </a:p>
          <a:p>
            <a:pPr marL="685800" lvl="2" indent="-228600">
              <a:spcBef>
                <a:spcPts val="1000"/>
              </a:spcBef>
              <a:buClr>
                <a:srgbClr val="FFBD4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Springfield School District</a:t>
            </a:r>
          </a:p>
          <a:p>
            <a:pPr marL="685800" lvl="2" indent="-228600">
              <a:spcBef>
                <a:spcPts val="1000"/>
              </a:spcBef>
              <a:buClr>
                <a:srgbClr val="FFBD4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Springfield Urban League (Head Start)</a:t>
            </a:r>
          </a:p>
          <a:p>
            <a:pPr marL="685800" lvl="2" indent="-228600">
              <a:spcBef>
                <a:spcPts val="1000"/>
              </a:spcBef>
              <a:buClr>
                <a:srgbClr val="FFBD4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IDPH (Illinois)</a:t>
            </a:r>
          </a:p>
          <a:p>
            <a:pPr marL="685800" lvl="2" indent="-228600">
              <a:spcBef>
                <a:spcPts val="1000"/>
              </a:spcBef>
              <a:buClr>
                <a:srgbClr val="FFBD4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YMCA</a:t>
            </a:r>
          </a:p>
          <a:p>
            <a:pPr lvl="1" indent="-228600">
              <a:buClr>
                <a:srgbClr val="FFBD4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 Address nutrition and physical activity in elementary schools and Head Start</a:t>
            </a:r>
          </a:p>
          <a:p>
            <a:pPr lvl="1" indent="-228600">
              <a:buClr>
                <a:srgbClr val="FFBD4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Funding from BlueCross BlueShield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F4A941-C2B2-63B2-5816-F897A83C643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Keep Kids in School Coalition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24D67-20D9-F433-3C1F-7B303CC2D83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D4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Partners: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D4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SIU School of Medicine (Pediatrics, Family Medicine,  Internal Medicine, Research)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D4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Springfield School District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D4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Sangamon County Health Department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D4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 To address noncompliance with state-mandated physical and immunization requirements in schools. 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86970D9-27B7-0C14-A368-DA9DF09A4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75106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0B8BF6-5BFC-BEC4-3454-1708DF55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Partnering on Vaccination Initiatives-Keep Kids In School Coalition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EFBD8C-4A46-40C5-451F-7D0F725D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50741"/>
            <a:ext cx="5490245" cy="3892859"/>
          </a:xfrm>
        </p:spPr>
        <p:txBody>
          <a:bodyPr>
            <a:normAutofit/>
          </a:bodyPr>
          <a:lstStyle/>
          <a:p>
            <a:r>
              <a:rPr lang="en-US" sz="1600" dirty="0"/>
              <a:t>Coalition accomplishments:</a:t>
            </a:r>
          </a:p>
          <a:p>
            <a:pPr lvl="1"/>
            <a:r>
              <a:rPr lang="en-US" sz="1400" dirty="0"/>
              <a:t>Successfully advocated for earlier “medical exclusion” date</a:t>
            </a:r>
          </a:p>
          <a:p>
            <a:pPr lvl="1"/>
            <a:r>
              <a:rPr lang="en-US" sz="1400" dirty="0"/>
              <a:t>Educated parents, teachers/staff on new policies</a:t>
            </a:r>
          </a:p>
          <a:p>
            <a:pPr lvl="1"/>
            <a:r>
              <a:rPr lang="en-US" sz="1400" dirty="0"/>
              <a:t>Provided services to 414 students through targeted clinics</a:t>
            </a:r>
          </a:p>
          <a:p>
            <a:r>
              <a:rPr lang="en-US" sz="1600" dirty="0"/>
              <a:t>457 fewer students were “medically excluded” at the deadline in 2014-2015 compared to 2013-2014</a:t>
            </a:r>
          </a:p>
          <a:p>
            <a:pPr lvl="1"/>
            <a:r>
              <a:rPr lang="en-US" sz="1400" dirty="0"/>
              <a:t>Students were up-to-date on needed preventive services and weren’t unnecessarily missing school</a:t>
            </a:r>
          </a:p>
          <a:p>
            <a:pPr lvl="1"/>
            <a:r>
              <a:rPr lang="en-US" sz="1400" dirty="0"/>
              <a:t>The school district received funding otherwise lost due to student absenteeism </a:t>
            </a:r>
          </a:p>
        </p:txBody>
      </p:sp>
      <p:pic>
        <p:nvPicPr>
          <p:cNvPr id="13" name="Content Placeholder 12" descr="Chart, waterfall chart&#10;&#10;Description automatically generated">
            <a:extLst>
              <a:ext uri="{FF2B5EF4-FFF2-40B4-BE49-F238E27FC236}">
                <a16:creationId xmlns:a16="http://schemas.microsoft.com/office/drawing/2014/main" id="{4888E84F-2CE3-F700-C3C3-485E97C87A5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4396" y="2174090"/>
            <a:ext cx="427037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2EAAFD8-EE7A-C15C-6A60-E20B4BD41A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BFD33-E255-4D84-A7C4-1AB09CA44C2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19441-0331-7BAA-C403-22B73B50C72D}"/>
              </a:ext>
            </a:extLst>
          </p:cNvPr>
          <p:cNvSpPr txBox="1"/>
          <p:nvPr/>
        </p:nvSpPr>
        <p:spPr>
          <a:xfrm>
            <a:off x="2791946" y="5839992"/>
            <a:ext cx="667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Source: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/>
              </a:rPr>
              <a:t>Rogers et al, 2016;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/>
              </a:rPr>
              <a:t>Journal of School Health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060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FCBD-1CE4-90B4-5A75-B9C8FC39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3E375A-9680-BB59-98E2-7B79B8A1949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Consider the challenging policy environment</a:t>
            </a:r>
          </a:p>
          <a:p>
            <a:r>
              <a:rPr lang="en-US" dirty="0"/>
              <a:t>Use data and stories to advocate for change </a:t>
            </a:r>
          </a:p>
          <a:p>
            <a:r>
              <a:rPr lang="en-US" dirty="0"/>
              <a:t>Leverage established partnerships and develop new ones to advocate for change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2F4A7-2177-F2DB-1DD0-9C2D3CF7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96290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848C61-C124-4C49-97C4-0B76F6D2E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081" y="3367173"/>
            <a:ext cx="7163317" cy="1160369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69725C-B55D-4E33-942D-F573641FD1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5016" y="3029213"/>
            <a:ext cx="2693773" cy="1498329"/>
          </a:xfrm>
        </p:spPr>
        <p:txBody>
          <a:bodyPr/>
          <a:lstStyle/>
          <a:p>
            <a:r>
              <a:rPr lang="en-US" dirty="0"/>
              <a:t>Whitney Zahnd, PhD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Health Management and Policy</a:t>
            </a:r>
          </a:p>
          <a:p>
            <a:endParaRPr lang="en-US" dirty="0"/>
          </a:p>
          <a:p>
            <a:r>
              <a:rPr lang="en-US" dirty="0"/>
              <a:t>whitney-zahnd@uiowa.edu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6708A-2BEF-4E77-BD87-2AAB61F6E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8413" y="5019675"/>
            <a:ext cx="4680103" cy="774571"/>
          </a:xfr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https://www.public-health.uiowa.edu/hmp/</a:t>
            </a:r>
            <a:endParaRPr lang="en-US" dirty="0"/>
          </a:p>
          <a:p>
            <a:r>
              <a:rPr lang="en-US" dirty="0">
                <a:hlinkClick r:id="rId4"/>
              </a:rPr>
              <a:t>www.acre-lab.org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AB9F6C-73AD-294A-A3E0-6E87246DD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</p:spPr>
        <p:txBody>
          <a:bodyPr/>
          <a:lstStyle/>
          <a:p>
            <a:r>
              <a:rPr lang="en-US"/>
              <a:t>Department of 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3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4321-0F38-5CA0-D884-6830FEBD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05B5B41-C999-E6B0-76A2-1E36A63DBEA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86" r="1686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02C25C-B2FE-8BCC-4B0F-04AAFCA74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HPV Cancers Are on the Rise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051C3AE9-F1A0-5E8E-6D80-3205BC64A11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86" r="1686"/>
          <a:stretch>
            <a:fillRect/>
          </a:stretch>
        </p:blipFill>
        <p:spPr/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621246-E2A6-0E18-3C37-E25DB744991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More Research Affirms the Effectiveness of HPV Vaccines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43F18D38-4C6D-1A50-7D90-B6E82D1C5CC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688" r="1688"/>
          <a:stretch>
            <a:fillRect/>
          </a:stretch>
        </p:blipFill>
        <p:spPr/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C5C5F5-58F4-9E60-2944-5D5FBF90839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Unique Policy Challenges in a Peri/Post Pandemic Environment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A4364-131F-D724-A526-17DBF9F9C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Department of Health Management and Policy</a:t>
            </a:r>
          </a:p>
        </p:txBody>
      </p:sp>
    </p:spTree>
    <p:extLst>
      <p:ext uri="{BB962C8B-B14F-4D97-AF65-F5344CB8AC3E}">
        <p14:creationId xmlns:p14="http://schemas.microsoft.com/office/powerpoint/2010/main" val="38346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99B0-EC15-F6B8-5DF3-DFECDDCA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Levers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9A509-3BDC-ED4E-9526-8F2ECAA1E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Little “p”</a:t>
            </a:r>
          </a:p>
          <a:p>
            <a:pPr lvl="1"/>
            <a:r>
              <a:rPr lang="en-US" dirty="0"/>
              <a:t>Organizational changes, guidelines, internal agency decisions or memoranda</a:t>
            </a:r>
          </a:p>
          <a:p>
            <a:pPr lvl="1"/>
            <a:r>
              <a:rPr lang="en-US" dirty="0"/>
              <a:t>Enacted by departments or agencies</a:t>
            </a:r>
          </a:p>
          <a:p>
            <a:r>
              <a:rPr lang="en-US" dirty="0"/>
              <a:t>Big “P”</a:t>
            </a:r>
          </a:p>
          <a:p>
            <a:pPr lvl="1"/>
            <a:r>
              <a:rPr lang="en-US" dirty="0"/>
              <a:t>Formal laws, administrative rules and regulations, taxes, public budgets</a:t>
            </a:r>
          </a:p>
          <a:p>
            <a:pPr lvl="1"/>
            <a:r>
              <a:rPr lang="en-US" dirty="0"/>
              <a:t>Enacted by elected officials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16854-227C-63B5-703E-9F3F137E0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Department of Health Management and Policy</a:t>
            </a:r>
          </a:p>
        </p:txBody>
      </p:sp>
    </p:spTree>
    <p:extLst>
      <p:ext uri="{BB962C8B-B14F-4D97-AF65-F5344CB8AC3E}">
        <p14:creationId xmlns:p14="http://schemas.microsoft.com/office/powerpoint/2010/main" val="331278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0913-5A1D-A0E4-3AA9-07F6BAAD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Current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15B38-ACF9-CB63-2CFF-082BB39E3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Misinformation about vaccines broadly</a:t>
            </a:r>
          </a:p>
          <a:p>
            <a:r>
              <a:rPr lang="en-US" dirty="0"/>
              <a:t>Increasing efforts to rollback current laws, regulations, rules, etc. (e.g., Iowa)</a:t>
            </a:r>
          </a:p>
          <a:p>
            <a:pPr lvl="1"/>
            <a:r>
              <a:rPr lang="en-US" dirty="0"/>
              <a:t>In 2023, a law was passed removing requirement of teaching about the availability of the HPV vaccine</a:t>
            </a:r>
          </a:p>
          <a:p>
            <a:pPr lvl="1"/>
            <a:r>
              <a:rPr lang="en-US" dirty="0"/>
              <a:t> Current legislative session-bills under consideration that would disallow minors from receiving care (including preventive vaccines, like the HPV vaccine) for a sexually transmitted disease/infection without </a:t>
            </a:r>
            <a:r>
              <a:rPr lang="en-US"/>
              <a:t>parental consent</a:t>
            </a:r>
            <a:endParaRPr lang="en-US" dirty="0"/>
          </a:p>
          <a:p>
            <a:r>
              <a:rPr lang="en-US" dirty="0"/>
              <a:t>We’re in a place where preventing policies that negatively impact HPV vaccination is just as important as promoting bills with an anticipated positive impact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523C0-969B-38A7-20F6-B72DAE1FE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 dirty="0"/>
              <a:t>Department of Health Management and Policy</a:t>
            </a:r>
          </a:p>
        </p:txBody>
      </p:sp>
    </p:spTree>
    <p:extLst>
      <p:ext uri="{BB962C8B-B14F-4D97-AF65-F5344CB8AC3E}">
        <p14:creationId xmlns:p14="http://schemas.microsoft.com/office/powerpoint/2010/main" val="361274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31ACA-43CF-6FE5-7CBC-80D9E9856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1" y="1665823"/>
            <a:ext cx="10251527" cy="4459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7796E0-FFFC-306E-3D6A-DFC360CE9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71" y="383788"/>
            <a:ext cx="10507541" cy="120984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568CD42-09ED-B5A8-FA25-7B910E0C9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 dirty="0"/>
              <a:t>Department of Health Management and Policy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6470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832C-2AED-89E2-7759-05FF1351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policy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46AC-AE44-EC9F-DA96-B1E933BA151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Recommendation 1: Leverage meningococcal conjugate vaccination as a model for HPV vaccination education and recommendations</a:t>
            </a:r>
          </a:p>
          <a:p>
            <a:r>
              <a:rPr lang="en-US" dirty="0"/>
              <a:t>Recommendation 2: Expand health care provider and practice staff education and training related to HPV vaccination and strengthen HPV vaccination recommendations for parents and caregivers </a:t>
            </a:r>
          </a:p>
          <a:p>
            <a:r>
              <a:rPr lang="en-US" dirty="0"/>
              <a:t>Recommendation 3: Improve efforts to recruit and enroll various types of health care providers in the federal Vaccines for Children (VFC) program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1569B-5DEC-37CB-016C-ED06EBF1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8B6F2-4E7B-65B9-B6E3-000F4CC4045F}"/>
              </a:ext>
            </a:extLst>
          </p:cNvPr>
          <p:cNvSpPr txBox="1"/>
          <p:nvPr/>
        </p:nvSpPr>
        <p:spPr>
          <a:xfrm>
            <a:off x="3229761" y="5947794"/>
            <a:ext cx="557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St. Jude’s HPV Cancer Prevention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6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ACF1-0BB5-DE4A-63AA-532A58D2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policy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BE641-CB8E-E5E4-4F7A-6EE7CE5AAF1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Recommendation 4: Expand the resources available to improve HPV vaccination data collection and reporting through state immunization information systems (IISs)</a:t>
            </a:r>
          </a:p>
          <a:p>
            <a:r>
              <a:rPr lang="en-US" dirty="0"/>
              <a:t>Recommendation 5: Engage in efforts to preserve and expand eligibility for Medicaid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402A2-4783-1F23-155F-F03001275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Health Management and Policy</a:t>
            </a:r>
            <a:endParaRPr lang="en-US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C7B6E-26DE-5A76-45DE-EBCA70BB9992}"/>
              </a:ext>
            </a:extLst>
          </p:cNvPr>
          <p:cNvSpPr txBox="1"/>
          <p:nvPr/>
        </p:nvSpPr>
        <p:spPr>
          <a:xfrm>
            <a:off x="3229761" y="5947794"/>
            <a:ext cx="557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St. Jude’s HPV Cancer Prevention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7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kydiving group at sunset">
            <a:extLst>
              <a:ext uri="{FF2B5EF4-FFF2-40B4-BE49-F238E27FC236}">
                <a16:creationId xmlns:a16="http://schemas.microsoft.com/office/drawing/2014/main" id="{F59FA3EA-AC8F-0846-B9B1-87A4FD6356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alphaModFix amt="70000"/>
          </a:blip>
          <a:srcRect t="5314" b="5314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4D2C536-D584-AC45-A7C4-435369C1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29" y="3335738"/>
            <a:ext cx="5382971" cy="1268839"/>
          </a:xfrm>
        </p:spPr>
        <p:txBody>
          <a:bodyPr/>
          <a:lstStyle/>
          <a:p>
            <a:r>
              <a:rPr lang="en-US" dirty="0"/>
              <a:t>5000 Foot Level-What’s the Problem? </a:t>
            </a:r>
          </a:p>
        </p:txBody>
      </p:sp>
    </p:spTree>
    <p:extLst>
      <p:ext uri="{BB962C8B-B14F-4D97-AF65-F5344CB8AC3E}">
        <p14:creationId xmlns:p14="http://schemas.microsoft.com/office/powerpoint/2010/main" val="14093185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1271</Words>
  <Application>Microsoft Office PowerPoint</Application>
  <PresentationFormat>Widescreen</PresentationFormat>
  <Paragraphs>178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Gill Sans MT</vt:lpstr>
      <vt:lpstr>Roboto</vt:lpstr>
      <vt:lpstr>Roboto Black</vt:lpstr>
      <vt:lpstr>Source Sans Pro</vt:lpstr>
      <vt:lpstr>2_Office Theme</vt:lpstr>
      <vt:lpstr>Office Theme</vt:lpstr>
      <vt:lpstr>Advocating for Policy Change to Support HPV Vaccination </vt:lpstr>
      <vt:lpstr>Objectives</vt:lpstr>
      <vt:lpstr>Where We Are</vt:lpstr>
      <vt:lpstr>Policy Levers</vt:lpstr>
      <vt:lpstr>Our Current Challenge</vt:lpstr>
      <vt:lpstr>PowerPoint Presentation</vt:lpstr>
      <vt:lpstr>Examples of policy recommendations</vt:lpstr>
      <vt:lpstr>Examples of policy recommendations</vt:lpstr>
      <vt:lpstr>5000 Foot Level-What’s the Problem? </vt:lpstr>
      <vt:lpstr>HPV Vaccination Relevant Policies </vt:lpstr>
      <vt:lpstr>HPV-associated Cancer Incidence</vt:lpstr>
      <vt:lpstr>HPV-Associated Cancers, 2015-2019</vt:lpstr>
      <vt:lpstr>HPV-Associated Cancer Trends, 2000-2019</vt:lpstr>
      <vt:lpstr>Trends in HPV-Associated Oropharyngeal Cancer Rates, 2000-2019</vt:lpstr>
      <vt:lpstr>Trends in HPV-Associated Cervical Cancer Rates, 2000-2019</vt:lpstr>
      <vt:lpstr>HPV Vaccine Coverage </vt:lpstr>
      <vt:lpstr>HPV Knowledge and Recommendations</vt:lpstr>
      <vt:lpstr>On the Ground (Opportunity)-Level</vt:lpstr>
      <vt:lpstr>Local Qualitative and Quantitative Data</vt:lpstr>
      <vt:lpstr>Example of Local Quantitative Data</vt:lpstr>
      <vt:lpstr>Example of Using Data and Partnership to Promote Policy Change</vt:lpstr>
      <vt:lpstr>Data Visualization and Briefs for Policy Change</vt:lpstr>
      <vt:lpstr>Partnerships</vt:lpstr>
      <vt:lpstr>Example: Partnering on Vaccine Initiatives</vt:lpstr>
      <vt:lpstr>Partnering on Vaccination Initiatives-Keep Kids In School Coalition</vt:lpstr>
      <vt:lpstr>Key Takeaways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Zahnd, Whitney E</dc:creator>
  <cp:lastModifiedBy>Zahnd, Whitney E</cp:lastModifiedBy>
  <cp:revision>14</cp:revision>
  <dcterms:created xsi:type="dcterms:W3CDTF">2022-10-25T15:26:54Z</dcterms:created>
  <dcterms:modified xsi:type="dcterms:W3CDTF">2024-02-22T20:02:39Z</dcterms:modified>
</cp:coreProperties>
</file>